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Lst>
  <p:sldSz cx="18288000" cy="10287000"/>
  <p:notesSz cx="6858000" cy="9144000"/>
  <p:embeddedFontLst>
    <p:embeddedFont>
      <p:font typeface="Linux Biolinum" charset="1" panose="02000503000000000000"/>
      <p:regular r:id="rId22"/>
    </p:embeddedFont>
    <p:embeddedFont>
      <p:font typeface="Fahkwang" charset="1" panose="00000500000000000000"/>
      <p:regular r:id="rId23"/>
    </p:embeddedFont>
    <p:embeddedFont>
      <p:font typeface="Linux Biolinum Bold" charset="1" panose="02000803000000000000"/>
      <p:regular r:id="rId24"/>
    </p:embeddedFont>
    <p:embeddedFont>
      <p:font typeface="Fahkwang Bold" charset="1" panose="00000800000000000000"/>
      <p:regular r:id="rId2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0.png" Type="http://schemas.openxmlformats.org/officeDocument/2006/relationships/image"/><Relationship Id="rId4" Target="../media/image31.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3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 Id="rId5" Target="../media/image3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 Id="rId3" Target="../media/image1.png" Type="http://schemas.openxmlformats.org/officeDocument/2006/relationships/image"/><Relationship Id="rId4" Target="../media/image37.png" Type="http://schemas.openxmlformats.org/officeDocument/2006/relationships/image"/><Relationship Id="rId5" Target="../media/image38.png" Type="http://schemas.openxmlformats.org/officeDocument/2006/relationships/image"/><Relationship Id="rId6" Target="https://youtu.be/raWWNt_rcgQ"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20.png" Type="http://schemas.openxmlformats.org/officeDocument/2006/relationships/image"/><Relationship Id="rId4" Target="../media/image41.png" Type="http://schemas.openxmlformats.org/officeDocument/2006/relationships/image"/><Relationship Id="rId5" Target="../media/image4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 Id="rId3" Target="../media/image1.png" Type="http://schemas.openxmlformats.org/officeDocument/2006/relationships/image"/><Relationship Id="rId4" Target="../media/image20.png" Type="http://schemas.openxmlformats.org/officeDocument/2006/relationships/image"/><Relationship Id="rId5" Target="../media/image44.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3.png" Type="http://schemas.openxmlformats.org/officeDocument/2006/relationships/image"/><Relationship Id="rId4" Target="../media/image4.png" Type="http://schemas.openxmlformats.org/officeDocument/2006/relationships/image"/><Relationship Id="rId5" Target="../media/image5.png" Type="http://schemas.openxmlformats.org/officeDocument/2006/relationships/image"/><Relationship Id="rId6" Target="../media/image6.png" Type="http://schemas.openxmlformats.org/officeDocument/2006/relationships/image"/><Relationship Id="rId7" Target="../media/image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png" Type="http://schemas.openxmlformats.org/officeDocument/2006/relationships/image"/><Relationship Id="rId3" Target="../media/image9.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 Id="rId3" Target="../media/image21.png" Type="http://schemas.openxmlformats.org/officeDocument/2006/relationships/image"/><Relationship Id="rId4" Target="../media/image25.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 Id="rId3" Target="../media/image23.png" Type="http://schemas.openxmlformats.org/officeDocument/2006/relationships/image"/><Relationship Id="rId4"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8.png" Type="http://schemas.openxmlformats.org/officeDocument/2006/relationships/image"/><Relationship Id="rId4" Target="../media/image2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3D7692"/>
        </a:solidFill>
      </p:bgPr>
    </p:bg>
    <p:spTree>
      <p:nvGrpSpPr>
        <p:cNvPr id="1" name=""/>
        <p:cNvGrpSpPr/>
        <p:nvPr/>
      </p:nvGrpSpPr>
      <p:grpSpPr>
        <a:xfrm>
          <a:off x="0" y="0"/>
          <a:ext cx="0" cy="0"/>
          <a:chOff x="0" y="0"/>
          <a:chExt cx="0" cy="0"/>
        </a:xfrm>
      </p:grpSpPr>
      <p:sp>
        <p:nvSpPr>
          <p:cNvPr name="Freeform 2" id="2"/>
          <p:cNvSpPr/>
          <p:nvPr/>
        </p:nvSpPr>
        <p:spPr>
          <a:xfrm flipH="false" flipV="false" rot="-8687688">
            <a:off x="10282257" y="5034286"/>
            <a:ext cx="8922358" cy="9404330"/>
          </a:xfrm>
          <a:custGeom>
            <a:avLst/>
            <a:gdLst/>
            <a:ahLst/>
            <a:cxnLst/>
            <a:rect r="r" b="b" t="t" l="l"/>
            <a:pathLst>
              <a:path h="9404330" w="8922358">
                <a:moveTo>
                  <a:pt x="0" y="0"/>
                </a:moveTo>
                <a:lnTo>
                  <a:pt x="8922358" y="0"/>
                </a:lnTo>
                <a:lnTo>
                  <a:pt x="8922358" y="9404330"/>
                </a:lnTo>
                <a:lnTo>
                  <a:pt x="0" y="9404330"/>
                </a:lnTo>
                <a:lnTo>
                  <a:pt x="0" y="0"/>
                </a:lnTo>
                <a:close/>
              </a:path>
            </a:pathLst>
          </a:custGeom>
          <a:blipFill>
            <a:blip r:embed="rId2"/>
            <a:stretch>
              <a:fillRect l="0" t="0" r="0" b="0"/>
            </a:stretch>
          </a:blipFill>
        </p:spPr>
      </p:sp>
      <p:sp>
        <p:nvSpPr>
          <p:cNvPr name="Freeform 3" id="3"/>
          <p:cNvSpPr/>
          <p:nvPr/>
        </p:nvSpPr>
        <p:spPr>
          <a:xfrm flipH="false" flipV="false" rot="-10013544">
            <a:off x="-1834628" y="-2396987"/>
            <a:ext cx="8825308" cy="8229600"/>
          </a:xfrm>
          <a:custGeom>
            <a:avLst/>
            <a:gdLst/>
            <a:ahLst/>
            <a:cxnLst/>
            <a:rect r="r" b="b" t="t" l="l"/>
            <a:pathLst>
              <a:path h="8229600" w="8825308">
                <a:moveTo>
                  <a:pt x="0" y="0"/>
                </a:moveTo>
                <a:lnTo>
                  <a:pt x="8825308" y="0"/>
                </a:lnTo>
                <a:lnTo>
                  <a:pt x="8825308" y="8229600"/>
                </a:lnTo>
                <a:lnTo>
                  <a:pt x="0" y="8229600"/>
                </a:lnTo>
                <a:lnTo>
                  <a:pt x="0" y="0"/>
                </a:lnTo>
                <a:close/>
              </a:path>
            </a:pathLst>
          </a:custGeom>
          <a:blipFill>
            <a:blip r:embed="rId3"/>
            <a:stretch>
              <a:fillRect l="0" t="0" r="0" b="0"/>
            </a:stretch>
          </a:blipFill>
        </p:spPr>
      </p:sp>
      <p:sp>
        <p:nvSpPr>
          <p:cNvPr name="TextBox 4" id="4"/>
          <p:cNvSpPr txBox="true"/>
          <p:nvPr/>
        </p:nvSpPr>
        <p:spPr>
          <a:xfrm rot="0">
            <a:off x="2511652" y="2032577"/>
            <a:ext cx="13264696" cy="4543425"/>
          </a:xfrm>
          <a:prstGeom prst="rect">
            <a:avLst/>
          </a:prstGeom>
        </p:spPr>
        <p:txBody>
          <a:bodyPr anchor="t" rtlCol="false" tIns="0" lIns="0" bIns="0" rIns="0">
            <a:spAutoFit/>
          </a:bodyPr>
          <a:lstStyle/>
          <a:p>
            <a:pPr algn="ctr">
              <a:lnSpc>
                <a:spcPts val="11999"/>
              </a:lnSpc>
            </a:pPr>
            <a:r>
              <a:rPr lang="en-US" sz="9999">
                <a:solidFill>
                  <a:srgbClr val="FFFFFF"/>
                </a:solidFill>
                <a:latin typeface="Linux Biolinum"/>
                <a:ea typeface="Linux Biolinum"/>
                <a:cs typeface="Linux Biolinum"/>
                <a:sym typeface="Linux Biolinum"/>
              </a:rPr>
              <a:t>BLUETOOTH-CONTROLLED RGB LED STRIP</a:t>
            </a:r>
          </a:p>
        </p:txBody>
      </p:sp>
      <p:sp>
        <p:nvSpPr>
          <p:cNvPr name="TextBox 5" id="5"/>
          <p:cNvSpPr txBox="true"/>
          <p:nvPr/>
        </p:nvSpPr>
        <p:spPr>
          <a:xfrm rot="0">
            <a:off x="1167246" y="5103019"/>
            <a:ext cx="2482590" cy="727710"/>
          </a:xfrm>
          <a:prstGeom prst="rect">
            <a:avLst/>
          </a:prstGeom>
        </p:spPr>
        <p:txBody>
          <a:bodyPr anchor="t" rtlCol="false" tIns="0" lIns="0" bIns="0" rIns="0">
            <a:spAutoFit/>
          </a:bodyPr>
          <a:lstStyle/>
          <a:p>
            <a:pPr algn="ctr">
              <a:lnSpc>
                <a:spcPts val="2940"/>
              </a:lnSpc>
            </a:pPr>
            <a:r>
              <a:rPr lang="en-US" sz="2100">
                <a:solidFill>
                  <a:srgbClr val="FFFFFF"/>
                </a:solidFill>
                <a:latin typeface="Fahkwang"/>
                <a:ea typeface="Fahkwang"/>
                <a:cs typeface="Fahkwang"/>
                <a:sym typeface="Fahkwang"/>
              </a:rPr>
              <a:t>18 March, 2025</a:t>
            </a:r>
          </a:p>
          <a:p>
            <a:pPr algn="ctr">
              <a:lnSpc>
                <a:spcPts val="2940"/>
              </a:lnSpc>
            </a:pPr>
            <a:r>
              <a:rPr lang="en-US" sz="2100">
                <a:solidFill>
                  <a:srgbClr val="FFFFFF"/>
                </a:solidFill>
                <a:latin typeface="Fahkwang"/>
                <a:ea typeface="Fahkwang"/>
                <a:cs typeface="Fahkwang"/>
                <a:sym typeface="Fahkwang"/>
              </a:rPr>
              <a:t>Tuesday</a:t>
            </a:r>
          </a:p>
        </p:txBody>
      </p:sp>
      <p:sp>
        <p:nvSpPr>
          <p:cNvPr name="TextBox 6" id="6"/>
          <p:cNvSpPr txBox="true"/>
          <p:nvPr/>
        </p:nvSpPr>
        <p:spPr>
          <a:xfrm rot="0">
            <a:off x="6753988" y="8881562"/>
            <a:ext cx="4936403" cy="356235"/>
          </a:xfrm>
          <a:prstGeom prst="rect">
            <a:avLst/>
          </a:prstGeom>
        </p:spPr>
        <p:txBody>
          <a:bodyPr anchor="t" rtlCol="false" tIns="0" lIns="0" bIns="0" rIns="0">
            <a:spAutoFit/>
          </a:bodyPr>
          <a:lstStyle/>
          <a:p>
            <a:pPr algn="ctr">
              <a:lnSpc>
                <a:spcPts val="2940"/>
              </a:lnSpc>
            </a:pPr>
            <a:r>
              <a:rPr lang="en-US" sz="2100">
                <a:solidFill>
                  <a:srgbClr val="FFFFFF"/>
                </a:solidFill>
                <a:latin typeface="Fahkwang"/>
                <a:ea typeface="Fahkwang"/>
                <a:cs typeface="Fahkwang"/>
                <a:sym typeface="Fahkwang"/>
              </a:rPr>
              <a:t>Internet of Things - IOT102t</a:t>
            </a:r>
          </a:p>
        </p:txBody>
      </p:sp>
      <p:sp>
        <p:nvSpPr>
          <p:cNvPr name="TextBox 7" id="7"/>
          <p:cNvSpPr txBox="true"/>
          <p:nvPr/>
        </p:nvSpPr>
        <p:spPr>
          <a:xfrm rot="0">
            <a:off x="15234720" y="5103019"/>
            <a:ext cx="2482590" cy="727710"/>
          </a:xfrm>
          <a:prstGeom prst="rect">
            <a:avLst/>
          </a:prstGeom>
        </p:spPr>
        <p:txBody>
          <a:bodyPr anchor="t" rtlCol="false" tIns="0" lIns="0" bIns="0" rIns="0">
            <a:spAutoFit/>
          </a:bodyPr>
          <a:lstStyle/>
          <a:p>
            <a:pPr algn="ctr">
              <a:lnSpc>
                <a:spcPts val="2940"/>
              </a:lnSpc>
            </a:pPr>
            <a:r>
              <a:rPr lang="en-US" sz="2100">
                <a:solidFill>
                  <a:srgbClr val="FFFFFF"/>
                </a:solidFill>
                <a:latin typeface="Fahkwang"/>
                <a:ea typeface="Fahkwang"/>
                <a:cs typeface="Fahkwang"/>
                <a:sym typeface="Fahkwang"/>
              </a:rPr>
              <a:t>Group2</a:t>
            </a:r>
          </a:p>
          <a:p>
            <a:pPr algn="ctr">
              <a:lnSpc>
                <a:spcPts val="2940"/>
              </a:lnSpc>
            </a:pPr>
            <a:r>
              <a:rPr lang="en-US" sz="2100">
                <a:solidFill>
                  <a:srgbClr val="FFFFFF"/>
                </a:solidFill>
                <a:latin typeface="Fahkwang"/>
                <a:ea typeface="Fahkwang"/>
                <a:cs typeface="Fahkwang"/>
                <a:sym typeface="Fahkwang"/>
              </a:rPr>
              <a:t>SE1817</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3D7692"/>
        </a:solidFill>
      </p:bgPr>
    </p:bg>
    <p:spTree>
      <p:nvGrpSpPr>
        <p:cNvPr id="1" name=""/>
        <p:cNvGrpSpPr/>
        <p:nvPr/>
      </p:nvGrpSpPr>
      <p:grpSpPr>
        <a:xfrm>
          <a:off x="0" y="0"/>
          <a:ext cx="0" cy="0"/>
          <a:chOff x="0" y="0"/>
          <a:chExt cx="0" cy="0"/>
        </a:xfrm>
      </p:grpSpPr>
      <p:sp>
        <p:nvSpPr>
          <p:cNvPr name="AutoShape 2" id="2"/>
          <p:cNvSpPr/>
          <p:nvPr/>
        </p:nvSpPr>
        <p:spPr>
          <a:xfrm flipH="true">
            <a:off x="6088648" y="9253538"/>
            <a:ext cx="8115300" cy="0"/>
          </a:xfrm>
          <a:prstGeom prst="line">
            <a:avLst/>
          </a:prstGeom>
          <a:ln cap="rnd" w="9525">
            <a:solidFill>
              <a:srgbClr val="FFFFFF"/>
            </a:solidFill>
            <a:prstDash val="solid"/>
            <a:headEnd type="none" len="sm" w="sm"/>
            <a:tailEnd type="none" len="sm" w="sm"/>
          </a:ln>
        </p:spPr>
      </p:sp>
      <p:sp>
        <p:nvSpPr>
          <p:cNvPr name="AutoShape 3" id="3"/>
          <p:cNvSpPr/>
          <p:nvPr/>
        </p:nvSpPr>
        <p:spPr>
          <a:xfrm flipH="true">
            <a:off x="6088648" y="5133975"/>
            <a:ext cx="8115300" cy="0"/>
          </a:xfrm>
          <a:prstGeom prst="line">
            <a:avLst/>
          </a:prstGeom>
          <a:ln cap="rnd" w="9525">
            <a:solidFill>
              <a:srgbClr val="FFFFFF"/>
            </a:solidFill>
            <a:prstDash val="solid"/>
            <a:headEnd type="none" len="sm" w="sm"/>
            <a:tailEnd type="none" len="sm" w="sm"/>
          </a:ln>
        </p:spPr>
      </p:sp>
      <p:sp>
        <p:nvSpPr>
          <p:cNvPr name="TextBox 4" id="4"/>
          <p:cNvSpPr txBox="true"/>
          <p:nvPr/>
        </p:nvSpPr>
        <p:spPr>
          <a:xfrm rot="0">
            <a:off x="1028700" y="400050"/>
            <a:ext cx="13992023" cy="1238250"/>
          </a:xfrm>
          <a:prstGeom prst="rect">
            <a:avLst/>
          </a:prstGeom>
        </p:spPr>
        <p:txBody>
          <a:bodyPr anchor="t" rtlCol="false" tIns="0" lIns="0" bIns="0" rIns="0">
            <a:spAutoFit/>
          </a:bodyPr>
          <a:lstStyle/>
          <a:p>
            <a:pPr algn="l">
              <a:lnSpc>
                <a:spcPts val="9600"/>
              </a:lnSpc>
            </a:pPr>
            <a:r>
              <a:rPr lang="en-US" b="true" sz="8000">
                <a:solidFill>
                  <a:srgbClr val="FFFFFF"/>
                </a:solidFill>
                <a:latin typeface="Linux Biolinum Bold"/>
                <a:ea typeface="Linux Biolinum Bold"/>
                <a:cs typeface="Linux Biolinum Bold"/>
                <a:sym typeface="Linux Biolinum Bold"/>
              </a:rPr>
              <a:t>THE FUNCTION OF DEVICES</a:t>
            </a:r>
          </a:p>
        </p:txBody>
      </p:sp>
      <p:sp>
        <p:nvSpPr>
          <p:cNvPr name="Freeform 5" id="5"/>
          <p:cNvSpPr/>
          <p:nvPr/>
        </p:nvSpPr>
        <p:spPr>
          <a:xfrm flipH="false" flipV="false" rot="-2571200">
            <a:off x="7032179" y="-100162"/>
            <a:ext cx="14343539" cy="13070550"/>
          </a:xfrm>
          <a:custGeom>
            <a:avLst/>
            <a:gdLst/>
            <a:ahLst/>
            <a:cxnLst/>
            <a:rect r="r" b="b" t="t" l="l"/>
            <a:pathLst>
              <a:path h="13070550" w="14343539">
                <a:moveTo>
                  <a:pt x="0" y="0"/>
                </a:moveTo>
                <a:lnTo>
                  <a:pt x="14343538" y="0"/>
                </a:lnTo>
                <a:lnTo>
                  <a:pt x="14343538" y="13070550"/>
                </a:lnTo>
                <a:lnTo>
                  <a:pt x="0" y="13070550"/>
                </a:lnTo>
                <a:lnTo>
                  <a:pt x="0" y="0"/>
                </a:lnTo>
                <a:close/>
              </a:path>
            </a:pathLst>
          </a:custGeom>
          <a:blipFill>
            <a:blip r:embed="rId2"/>
            <a:stretch>
              <a:fillRect l="0" t="0" r="0" b="0"/>
            </a:stretch>
          </a:blipFill>
        </p:spPr>
      </p:sp>
      <p:grpSp>
        <p:nvGrpSpPr>
          <p:cNvPr name="Group 6" id="6"/>
          <p:cNvGrpSpPr/>
          <p:nvPr/>
        </p:nvGrpSpPr>
        <p:grpSpPr>
          <a:xfrm rot="0">
            <a:off x="1033463" y="6079821"/>
            <a:ext cx="3173717" cy="31737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0" t="0" r="0" b="0"/>
              </a:stretch>
            </a:blipFill>
          </p:spPr>
        </p:sp>
      </p:grpSp>
      <p:grpSp>
        <p:nvGrpSpPr>
          <p:cNvPr name="Group 8" id="8"/>
          <p:cNvGrpSpPr/>
          <p:nvPr/>
        </p:nvGrpSpPr>
        <p:grpSpPr>
          <a:xfrm rot="0">
            <a:off x="1033463" y="1969783"/>
            <a:ext cx="3173717" cy="317371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0" t="0" r="0" b="0"/>
              </a:stretch>
            </a:blipFill>
          </p:spPr>
        </p:sp>
      </p:grpSp>
      <p:sp>
        <p:nvSpPr>
          <p:cNvPr name="TextBox 10" id="10"/>
          <p:cNvSpPr txBox="true"/>
          <p:nvPr/>
        </p:nvSpPr>
        <p:spPr>
          <a:xfrm rot="0">
            <a:off x="4799852" y="1931683"/>
            <a:ext cx="5211176" cy="592002"/>
          </a:xfrm>
          <a:prstGeom prst="rect">
            <a:avLst/>
          </a:prstGeom>
        </p:spPr>
        <p:txBody>
          <a:bodyPr anchor="t" rtlCol="false" tIns="0" lIns="0" bIns="0" rIns="0">
            <a:spAutoFit/>
          </a:bodyPr>
          <a:lstStyle/>
          <a:p>
            <a:pPr algn="just">
              <a:lnSpc>
                <a:spcPts val="4726"/>
              </a:lnSpc>
              <a:spcBef>
                <a:spcPct val="0"/>
              </a:spcBef>
            </a:pPr>
            <a:r>
              <a:rPr lang="en-US" sz="3635">
                <a:solidFill>
                  <a:srgbClr val="FFFFFF"/>
                </a:solidFill>
                <a:latin typeface="Fahkwang"/>
                <a:ea typeface="Fahkwang"/>
                <a:cs typeface="Fahkwang"/>
                <a:sym typeface="Fahkwang"/>
              </a:rPr>
              <a:t>5. Led Strip</a:t>
            </a:r>
          </a:p>
        </p:txBody>
      </p:sp>
      <p:sp>
        <p:nvSpPr>
          <p:cNvPr name="TextBox 11" id="11"/>
          <p:cNvSpPr txBox="true"/>
          <p:nvPr/>
        </p:nvSpPr>
        <p:spPr>
          <a:xfrm rot="0">
            <a:off x="6088648" y="2965867"/>
            <a:ext cx="7566335" cy="2722245"/>
          </a:xfrm>
          <a:prstGeom prst="rect">
            <a:avLst/>
          </a:prstGeom>
        </p:spPr>
        <p:txBody>
          <a:bodyPr anchor="t" rtlCol="false" tIns="0" lIns="0" bIns="0" rIns="0">
            <a:spAutoFit/>
          </a:bodyPr>
          <a:lstStyle/>
          <a:p>
            <a:pPr algn="l">
              <a:lnSpc>
                <a:spcPts val="3120"/>
              </a:lnSpc>
            </a:pPr>
            <a:r>
              <a:rPr lang="en-US" sz="2400">
                <a:solidFill>
                  <a:srgbClr val="FFFFFF"/>
                </a:solidFill>
                <a:latin typeface="Fahkwang"/>
                <a:ea typeface="Fahkwang"/>
                <a:cs typeface="Fahkwang"/>
                <a:sym typeface="Fahkwang"/>
              </a:rPr>
              <a:t>The LED strip can provide lighting and connect via Bluetooth to perform specific functions.</a:t>
            </a:r>
          </a:p>
          <a:p>
            <a:pPr algn="l">
              <a:lnSpc>
                <a:spcPts val="3120"/>
              </a:lnSpc>
            </a:pPr>
          </a:p>
          <a:p>
            <a:pPr algn="l">
              <a:lnSpc>
                <a:spcPts val="3120"/>
              </a:lnSpc>
            </a:pPr>
          </a:p>
          <a:p>
            <a:pPr algn="l">
              <a:lnSpc>
                <a:spcPts val="3120"/>
              </a:lnSpc>
            </a:pPr>
          </a:p>
          <a:p>
            <a:pPr algn="l">
              <a:lnSpc>
                <a:spcPts val="3120"/>
              </a:lnSpc>
            </a:pPr>
          </a:p>
          <a:p>
            <a:pPr algn="l">
              <a:lnSpc>
                <a:spcPts val="3120"/>
              </a:lnSpc>
              <a:spcBef>
                <a:spcPct val="0"/>
              </a:spcBef>
            </a:pPr>
          </a:p>
        </p:txBody>
      </p:sp>
      <p:sp>
        <p:nvSpPr>
          <p:cNvPr name="TextBox 12" id="12"/>
          <p:cNvSpPr txBox="true"/>
          <p:nvPr/>
        </p:nvSpPr>
        <p:spPr>
          <a:xfrm rot="0">
            <a:off x="4799852" y="6041721"/>
            <a:ext cx="4844272" cy="592171"/>
          </a:xfrm>
          <a:prstGeom prst="rect">
            <a:avLst/>
          </a:prstGeom>
        </p:spPr>
        <p:txBody>
          <a:bodyPr anchor="t" rtlCol="false" tIns="0" lIns="0" bIns="0" rIns="0">
            <a:spAutoFit/>
          </a:bodyPr>
          <a:lstStyle/>
          <a:p>
            <a:pPr algn="l">
              <a:lnSpc>
                <a:spcPts val="4726"/>
              </a:lnSpc>
              <a:spcBef>
                <a:spcPct val="0"/>
              </a:spcBef>
            </a:pPr>
            <a:r>
              <a:rPr lang="en-US" sz="3635">
                <a:solidFill>
                  <a:srgbClr val="FFFFFF"/>
                </a:solidFill>
                <a:latin typeface="Fahkwang"/>
                <a:ea typeface="Fahkwang"/>
                <a:cs typeface="Fahkwang"/>
                <a:sym typeface="Fahkwang"/>
              </a:rPr>
              <a:t>6. 40P cable</a:t>
            </a:r>
          </a:p>
        </p:txBody>
      </p:sp>
      <p:sp>
        <p:nvSpPr>
          <p:cNvPr name="TextBox 13" id="13"/>
          <p:cNvSpPr txBox="true"/>
          <p:nvPr/>
        </p:nvSpPr>
        <p:spPr>
          <a:xfrm rot="0">
            <a:off x="6088648" y="6792100"/>
            <a:ext cx="7566335" cy="769620"/>
          </a:xfrm>
          <a:prstGeom prst="rect">
            <a:avLst/>
          </a:prstGeom>
        </p:spPr>
        <p:txBody>
          <a:bodyPr anchor="t" rtlCol="false" tIns="0" lIns="0" bIns="0" rIns="0">
            <a:spAutoFit/>
          </a:bodyPr>
          <a:lstStyle/>
          <a:p>
            <a:pPr algn="l">
              <a:lnSpc>
                <a:spcPts val="3120"/>
              </a:lnSpc>
              <a:spcBef>
                <a:spcPct val="0"/>
              </a:spcBef>
            </a:pPr>
            <a:r>
              <a:rPr lang="en-US" sz="2400">
                <a:solidFill>
                  <a:srgbClr val="FFFFFF"/>
                </a:solidFill>
                <a:latin typeface="Fahkwang"/>
                <a:ea typeface="Fahkwang"/>
                <a:cs typeface="Fahkwang"/>
                <a:sym typeface="Fahkwang"/>
              </a:rPr>
              <a:t>To connect electronic components in electronic circuits.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DBDCDD"/>
        </a:solidFill>
      </p:bgPr>
    </p:bg>
    <p:spTree>
      <p:nvGrpSpPr>
        <p:cNvPr id="1" name=""/>
        <p:cNvGrpSpPr/>
        <p:nvPr/>
      </p:nvGrpSpPr>
      <p:grpSpPr>
        <a:xfrm>
          <a:off x="0" y="0"/>
          <a:ext cx="0" cy="0"/>
          <a:chOff x="0" y="0"/>
          <a:chExt cx="0" cy="0"/>
        </a:xfrm>
      </p:grpSpPr>
      <p:sp>
        <p:nvSpPr>
          <p:cNvPr name="Freeform 2" id="2"/>
          <p:cNvSpPr/>
          <p:nvPr/>
        </p:nvSpPr>
        <p:spPr>
          <a:xfrm flipH="false" flipV="false" rot="-3716505">
            <a:off x="-2238628" y="-2235792"/>
            <a:ext cx="7303770" cy="8229600"/>
          </a:xfrm>
          <a:custGeom>
            <a:avLst/>
            <a:gdLst/>
            <a:ahLst/>
            <a:cxnLst/>
            <a:rect r="r" b="b" t="t" l="l"/>
            <a:pathLst>
              <a:path h="8229600" w="7303770">
                <a:moveTo>
                  <a:pt x="0" y="0"/>
                </a:moveTo>
                <a:lnTo>
                  <a:pt x="7303770" y="0"/>
                </a:lnTo>
                <a:lnTo>
                  <a:pt x="73037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364982">
            <a:off x="-1262337" y="4141016"/>
            <a:ext cx="8597036" cy="10234567"/>
          </a:xfrm>
          <a:custGeom>
            <a:avLst/>
            <a:gdLst/>
            <a:ahLst/>
            <a:cxnLst/>
            <a:rect r="r" b="b" t="t" l="l"/>
            <a:pathLst>
              <a:path h="10234567" w="8597036">
                <a:moveTo>
                  <a:pt x="0" y="0"/>
                </a:moveTo>
                <a:lnTo>
                  <a:pt x="8597036" y="0"/>
                </a:lnTo>
                <a:lnTo>
                  <a:pt x="8597036" y="10234568"/>
                </a:lnTo>
                <a:lnTo>
                  <a:pt x="0" y="10234568"/>
                </a:lnTo>
                <a:lnTo>
                  <a:pt x="0" y="0"/>
                </a:lnTo>
                <a:close/>
              </a:path>
            </a:pathLst>
          </a:custGeom>
          <a:blipFill>
            <a:blip r:embed="rId3"/>
            <a:stretch>
              <a:fillRect l="0" t="0" r="0" b="0"/>
            </a:stretch>
          </a:blipFill>
        </p:spPr>
      </p:sp>
      <p:sp>
        <p:nvSpPr>
          <p:cNvPr name="Freeform 4" id="4"/>
          <p:cNvSpPr/>
          <p:nvPr/>
        </p:nvSpPr>
        <p:spPr>
          <a:xfrm flipH="false" flipV="false" rot="0">
            <a:off x="9493541" y="0"/>
            <a:ext cx="7021170" cy="10287000"/>
          </a:xfrm>
          <a:custGeom>
            <a:avLst/>
            <a:gdLst/>
            <a:ahLst/>
            <a:cxnLst/>
            <a:rect r="r" b="b" t="t" l="l"/>
            <a:pathLst>
              <a:path h="10287000" w="7021170">
                <a:moveTo>
                  <a:pt x="0" y="0"/>
                </a:moveTo>
                <a:lnTo>
                  <a:pt x="7021170" y="0"/>
                </a:lnTo>
                <a:lnTo>
                  <a:pt x="7021170" y="10287000"/>
                </a:lnTo>
                <a:lnTo>
                  <a:pt x="0" y="10287000"/>
                </a:lnTo>
                <a:lnTo>
                  <a:pt x="0" y="0"/>
                </a:lnTo>
                <a:close/>
              </a:path>
            </a:pathLst>
          </a:custGeom>
          <a:blipFill>
            <a:blip r:embed="rId4"/>
            <a:stretch>
              <a:fillRect l="0" t="0" r="0" b="0"/>
            </a:stretch>
          </a:blipFill>
        </p:spPr>
      </p:sp>
      <p:sp>
        <p:nvSpPr>
          <p:cNvPr name="TextBox 5" id="5"/>
          <p:cNvSpPr txBox="true"/>
          <p:nvPr/>
        </p:nvSpPr>
        <p:spPr>
          <a:xfrm rot="0">
            <a:off x="-784775" y="4514850"/>
            <a:ext cx="12273734" cy="1238250"/>
          </a:xfrm>
          <a:prstGeom prst="rect">
            <a:avLst/>
          </a:prstGeom>
        </p:spPr>
        <p:txBody>
          <a:bodyPr anchor="t" rtlCol="false" tIns="0" lIns="0" bIns="0" rIns="0">
            <a:spAutoFit/>
          </a:bodyPr>
          <a:lstStyle/>
          <a:p>
            <a:pPr algn="ctr">
              <a:lnSpc>
                <a:spcPts val="9600"/>
              </a:lnSpc>
            </a:pPr>
            <a:r>
              <a:rPr lang="en-US" b="true" sz="8000">
                <a:solidFill>
                  <a:srgbClr val="000000"/>
                </a:solidFill>
                <a:latin typeface="Linux Biolinum Bold"/>
                <a:ea typeface="Linux Biolinum Bold"/>
                <a:cs typeface="Linux Biolinum Bold"/>
                <a:sym typeface="Linux Biolinum Bold"/>
              </a:rPr>
              <a:t>FLOWCHART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DBDCDD"/>
        </a:solidFill>
      </p:bgPr>
    </p:bg>
    <p:spTree>
      <p:nvGrpSpPr>
        <p:cNvPr id="1" name=""/>
        <p:cNvGrpSpPr/>
        <p:nvPr/>
      </p:nvGrpSpPr>
      <p:grpSpPr>
        <a:xfrm>
          <a:off x="0" y="0"/>
          <a:ext cx="0" cy="0"/>
          <a:chOff x="0" y="0"/>
          <a:chExt cx="0" cy="0"/>
        </a:xfrm>
      </p:grpSpPr>
      <p:sp>
        <p:nvSpPr>
          <p:cNvPr name="Freeform 2" id="2"/>
          <p:cNvSpPr/>
          <p:nvPr/>
        </p:nvSpPr>
        <p:spPr>
          <a:xfrm flipH="false" flipV="false" rot="5728043">
            <a:off x="13621074" y="-3137097"/>
            <a:ext cx="8481622" cy="10097169"/>
          </a:xfrm>
          <a:custGeom>
            <a:avLst/>
            <a:gdLst/>
            <a:ahLst/>
            <a:cxnLst/>
            <a:rect r="r" b="b" t="t" l="l"/>
            <a:pathLst>
              <a:path h="10097169" w="8481622">
                <a:moveTo>
                  <a:pt x="0" y="0"/>
                </a:moveTo>
                <a:lnTo>
                  <a:pt x="8481621" y="0"/>
                </a:lnTo>
                <a:lnTo>
                  <a:pt x="8481621" y="10097169"/>
                </a:lnTo>
                <a:lnTo>
                  <a:pt x="0" y="10097169"/>
                </a:lnTo>
                <a:lnTo>
                  <a:pt x="0" y="0"/>
                </a:lnTo>
                <a:close/>
              </a:path>
            </a:pathLst>
          </a:custGeom>
          <a:blipFill>
            <a:blip r:embed="rId2"/>
            <a:stretch>
              <a:fillRect l="0" t="0" r="0" b="0"/>
            </a:stretch>
          </a:blipFill>
        </p:spPr>
      </p:sp>
      <p:grpSp>
        <p:nvGrpSpPr>
          <p:cNvPr name="Group 3" id="3"/>
          <p:cNvGrpSpPr/>
          <p:nvPr/>
        </p:nvGrpSpPr>
        <p:grpSpPr>
          <a:xfrm rot="0">
            <a:off x="7501323" y="3528535"/>
            <a:ext cx="5079294" cy="5079294"/>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35057" y="0"/>
                  </a:moveTo>
                  <a:lnTo>
                    <a:pt x="777743" y="0"/>
                  </a:lnTo>
                  <a:cubicBezTo>
                    <a:pt x="787041" y="0"/>
                    <a:pt x="795958" y="3693"/>
                    <a:pt x="802532" y="10268"/>
                  </a:cubicBezTo>
                  <a:cubicBezTo>
                    <a:pt x="809107" y="16842"/>
                    <a:pt x="812800" y="25759"/>
                    <a:pt x="812800" y="35057"/>
                  </a:cubicBezTo>
                  <a:lnTo>
                    <a:pt x="812800" y="777743"/>
                  </a:lnTo>
                  <a:cubicBezTo>
                    <a:pt x="812800" y="787041"/>
                    <a:pt x="809107" y="795958"/>
                    <a:pt x="802532" y="802532"/>
                  </a:cubicBezTo>
                  <a:cubicBezTo>
                    <a:pt x="795958" y="809107"/>
                    <a:pt x="787041" y="812800"/>
                    <a:pt x="777743" y="812800"/>
                  </a:cubicBezTo>
                  <a:lnTo>
                    <a:pt x="35057" y="812800"/>
                  </a:lnTo>
                  <a:cubicBezTo>
                    <a:pt x="25759" y="812800"/>
                    <a:pt x="16842" y="809107"/>
                    <a:pt x="10268" y="802532"/>
                  </a:cubicBezTo>
                  <a:cubicBezTo>
                    <a:pt x="3693" y="795958"/>
                    <a:pt x="0" y="787041"/>
                    <a:pt x="0" y="777743"/>
                  </a:cubicBezTo>
                  <a:lnTo>
                    <a:pt x="0" y="35057"/>
                  </a:lnTo>
                  <a:cubicBezTo>
                    <a:pt x="0" y="25759"/>
                    <a:pt x="3693" y="16842"/>
                    <a:pt x="10268" y="10268"/>
                  </a:cubicBezTo>
                  <a:cubicBezTo>
                    <a:pt x="16842" y="3693"/>
                    <a:pt x="25759" y="0"/>
                    <a:pt x="35057" y="0"/>
                  </a:cubicBezTo>
                  <a:close/>
                </a:path>
              </a:pathLst>
            </a:custGeom>
            <a:blipFill>
              <a:blip r:embed="rId3"/>
              <a:stretch>
                <a:fillRect l="-17090" t="0" r="-14488" b="-75439"/>
              </a:stretch>
            </a:blipFill>
          </p:spPr>
        </p:sp>
      </p:grpSp>
      <p:grpSp>
        <p:nvGrpSpPr>
          <p:cNvPr name="Group 5" id="5"/>
          <p:cNvGrpSpPr/>
          <p:nvPr/>
        </p:nvGrpSpPr>
        <p:grpSpPr>
          <a:xfrm rot="0">
            <a:off x="12804016" y="1585912"/>
            <a:ext cx="5246370" cy="524637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6666" r="0" b="-16666"/>
              </a:stretch>
            </a:blipFill>
          </p:spPr>
        </p:sp>
      </p:grpSp>
      <p:grpSp>
        <p:nvGrpSpPr>
          <p:cNvPr name="Group 7" id="7"/>
          <p:cNvGrpSpPr/>
          <p:nvPr/>
        </p:nvGrpSpPr>
        <p:grpSpPr>
          <a:xfrm rot="0">
            <a:off x="801912" y="2891678"/>
            <a:ext cx="5716150" cy="571615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31151" y="0"/>
                  </a:moveTo>
                  <a:lnTo>
                    <a:pt x="781649" y="0"/>
                  </a:lnTo>
                  <a:cubicBezTo>
                    <a:pt x="798853" y="0"/>
                    <a:pt x="812800" y="13947"/>
                    <a:pt x="812800" y="31151"/>
                  </a:cubicBezTo>
                  <a:lnTo>
                    <a:pt x="812800" y="781649"/>
                  </a:lnTo>
                  <a:cubicBezTo>
                    <a:pt x="812800" y="798853"/>
                    <a:pt x="798853" y="812800"/>
                    <a:pt x="781649" y="812800"/>
                  </a:cubicBezTo>
                  <a:lnTo>
                    <a:pt x="31151" y="812800"/>
                  </a:lnTo>
                  <a:cubicBezTo>
                    <a:pt x="13947" y="812800"/>
                    <a:pt x="0" y="798853"/>
                    <a:pt x="0" y="781649"/>
                  </a:cubicBezTo>
                  <a:lnTo>
                    <a:pt x="0" y="31151"/>
                  </a:lnTo>
                  <a:cubicBezTo>
                    <a:pt x="0" y="13947"/>
                    <a:pt x="13947" y="0"/>
                    <a:pt x="31151" y="0"/>
                  </a:cubicBezTo>
                  <a:close/>
                </a:path>
              </a:pathLst>
            </a:custGeom>
            <a:blipFill>
              <a:blip r:embed="rId5"/>
              <a:stretch>
                <a:fillRect l="-16666" t="0" r="-16666" b="0"/>
              </a:stretch>
            </a:blipFill>
          </p:spPr>
        </p:sp>
      </p:grpSp>
      <p:sp>
        <p:nvSpPr>
          <p:cNvPr name="TextBox 9" id="9"/>
          <p:cNvSpPr txBox="true"/>
          <p:nvPr/>
        </p:nvSpPr>
        <p:spPr>
          <a:xfrm rot="0">
            <a:off x="1028700" y="452438"/>
            <a:ext cx="10490144" cy="1238250"/>
          </a:xfrm>
          <a:prstGeom prst="rect">
            <a:avLst/>
          </a:prstGeom>
        </p:spPr>
        <p:txBody>
          <a:bodyPr anchor="t" rtlCol="false" tIns="0" lIns="0" bIns="0" rIns="0">
            <a:spAutoFit/>
          </a:bodyPr>
          <a:lstStyle/>
          <a:p>
            <a:pPr algn="l">
              <a:lnSpc>
                <a:spcPts val="9600"/>
              </a:lnSpc>
            </a:pPr>
            <a:r>
              <a:rPr lang="en-US" b="true" sz="8000">
                <a:solidFill>
                  <a:srgbClr val="0F2A37"/>
                </a:solidFill>
                <a:latin typeface="Linux Biolinum Bold"/>
                <a:ea typeface="Linux Biolinum Bold"/>
                <a:cs typeface="Linux Biolinum Bold"/>
                <a:sym typeface="Linux Biolinum Bold"/>
              </a:rPr>
              <a:t>PROJECT’S IMAGE</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3D7692"/>
        </a:solidFill>
      </p:bgPr>
    </p:bg>
    <p:spTree>
      <p:nvGrpSpPr>
        <p:cNvPr id="1" name=""/>
        <p:cNvGrpSpPr/>
        <p:nvPr/>
      </p:nvGrpSpPr>
      <p:grpSpPr>
        <a:xfrm>
          <a:off x="0" y="0"/>
          <a:ext cx="0" cy="0"/>
          <a:chOff x="0" y="0"/>
          <a:chExt cx="0" cy="0"/>
        </a:xfrm>
      </p:grpSpPr>
      <p:sp>
        <p:nvSpPr>
          <p:cNvPr name="Freeform 2" id="2"/>
          <p:cNvSpPr/>
          <p:nvPr/>
        </p:nvSpPr>
        <p:spPr>
          <a:xfrm flipH="false" flipV="false" rot="10314521">
            <a:off x="-831151" y="-5705577"/>
            <a:ext cx="7672032" cy="12474848"/>
          </a:xfrm>
          <a:custGeom>
            <a:avLst/>
            <a:gdLst/>
            <a:ahLst/>
            <a:cxnLst/>
            <a:rect r="r" b="b" t="t" l="l"/>
            <a:pathLst>
              <a:path h="12474848" w="7672032">
                <a:moveTo>
                  <a:pt x="0" y="0"/>
                </a:moveTo>
                <a:lnTo>
                  <a:pt x="7672032" y="0"/>
                </a:lnTo>
                <a:lnTo>
                  <a:pt x="7672032" y="12474849"/>
                </a:lnTo>
                <a:lnTo>
                  <a:pt x="0" y="12474849"/>
                </a:lnTo>
                <a:lnTo>
                  <a:pt x="0" y="0"/>
                </a:lnTo>
                <a:close/>
              </a:path>
            </a:pathLst>
          </a:custGeom>
          <a:blipFill>
            <a:blip r:embed="rId2"/>
            <a:stretch>
              <a:fillRect l="0" t="0" r="0" b="0"/>
            </a:stretch>
          </a:blipFill>
        </p:spPr>
      </p:sp>
      <p:sp>
        <p:nvSpPr>
          <p:cNvPr name="Freeform 3" id="3"/>
          <p:cNvSpPr/>
          <p:nvPr/>
        </p:nvSpPr>
        <p:spPr>
          <a:xfrm flipH="false" flipV="false" rot="-3683252">
            <a:off x="-2873462" y="2714132"/>
            <a:ext cx="7804324" cy="8225902"/>
          </a:xfrm>
          <a:custGeom>
            <a:avLst/>
            <a:gdLst/>
            <a:ahLst/>
            <a:cxnLst/>
            <a:rect r="r" b="b" t="t" l="l"/>
            <a:pathLst>
              <a:path h="8225902" w="7804324">
                <a:moveTo>
                  <a:pt x="0" y="0"/>
                </a:moveTo>
                <a:lnTo>
                  <a:pt x="7804324" y="0"/>
                </a:lnTo>
                <a:lnTo>
                  <a:pt x="7804324" y="8225902"/>
                </a:lnTo>
                <a:lnTo>
                  <a:pt x="0" y="8225902"/>
                </a:lnTo>
                <a:lnTo>
                  <a:pt x="0" y="0"/>
                </a:lnTo>
                <a:close/>
              </a:path>
            </a:pathLst>
          </a:custGeom>
          <a:blipFill>
            <a:blip r:embed="rId3"/>
            <a:stretch>
              <a:fillRect l="0" t="0" r="0" b="0"/>
            </a:stretch>
          </a:blipFill>
        </p:spPr>
      </p:sp>
      <p:sp>
        <p:nvSpPr>
          <p:cNvPr name="Freeform 4" id="4"/>
          <p:cNvSpPr/>
          <p:nvPr/>
        </p:nvSpPr>
        <p:spPr>
          <a:xfrm flipH="false" flipV="false" rot="0">
            <a:off x="5613645" y="-1517720"/>
            <a:ext cx="6491459" cy="5899113"/>
          </a:xfrm>
          <a:custGeom>
            <a:avLst/>
            <a:gdLst/>
            <a:ahLst/>
            <a:cxnLst/>
            <a:rect r="r" b="b" t="t" l="l"/>
            <a:pathLst>
              <a:path h="5899113" w="6491459">
                <a:moveTo>
                  <a:pt x="0" y="0"/>
                </a:moveTo>
                <a:lnTo>
                  <a:pt x="6491458" y="0"/>
                </a:lnTo>
                <a:lnTo>
                  <a:pt x="6491458" y="5899113"/>
                </a:lnTo>
                <a:lnTo>
                  <a:pt x="0" y="5899113"/>
                </a:lnTo>
                <a:lnTo>
                  <a:pt x="0" y="0"/>
                </a:lnTo>
                <a:close/>
              </a:path>
            </a:pathLst>
          </a:custGeom>
          <a:blipFill>
            <a:blip r:embed="rId4"/>
            <a:stretch>
              <a:fillRect l="0" t="0" r="0" b="0"/>
            </a:stretch>
          </a:blipFill>
        </p:spPr>
      </p:sp>
      <p:sp>
        <p:nvSpPr>
          <p:cNvPr name="Freeform 5" id="5">
            <a:hlinkClick r:id="rId6" tooltip="https://youtu.be/raWWNt_rcgQ"/>
          </p:cNvPr>
          <p:cNvSpPr/>
          <p:nvPr/>
        </p:nvSpPr>
        <p:spPr>
          <a:xfrm flipH="false" flipV="false" rot="0">
            <a:off x="6046512" y="2651037"/>
            <a:ext cx="5625724" cy="5625724"/>
          </a:xfrm>
          <a:custGeom>
            <a:avLst/>
            <a:gdLst/>
            <a:ahLst/>
            <a:cxnLst/>
            <a:rect r="r" b="b" t="t" l="l"/>
            <a:pathLst>
              <a:path h="5625724" w="5625724">
                <a:moveTo>
                  <a:pt x="0" y="0"/>
                </a:moveTo>
                <a:lnTo>
                  <a:pt x="5625724" y="0"/>
                </a:lnTo>
                <a:lnTo>
                  <a:pt x="5625724" y="5625723"/>
                </a:lnTo>
                <a:lnTo>
                  <a:pt x="0" y="5625723"/>
                </a:lnTo>
                <a:lnTo>
                  <a:pt x="0" y="0"/>
                </a:lnTo>
                <a:close/>
              </a:path>
            </a:pathLst>
          </a:custGeom>
          <a:blipFill>
            <a:blip r:embed="rId5"/>
            <a:stretch>
              <a:fillRect l="0" t="0" r="0" b="0"/>
            </a:stretch>
          </a:blipFill>
        </p:spPr>
      </p:sp>
      <p:sp>
        <p:nvSpPr>
          <p:cNvPr name="TextBox 6" id="6"/>
          <p:cNvSpPr txBox="true"/>
          <p:nvPr/>
        </p:nvSpPr>
        <p:spPr>
          <a:xfrm rot="0">
            <a:off x="1464007" y="803187"/>
            <a:ext cx="14790734" cy="1238250"/>
          </a:xfrm>
          <a:prstGeom prst="rect">
            <a:avLst/>
          </a:prstGeom>
        </p:spPr>
        <p:txBody>
          <a:bodyPr anchor="t" rtlCol="false" tIns="0" lIns="0" bIns="0" rIns="0">
            <a:spAutoFit/>
          </a:bodyPr>
          <a:lstStyle/>
          <a:p>
            <a:pPr algn="ctr">
              <a:lnSpc>
                <a:spcPts val="9600"/>
              </a:lnSpc>
            </a:pPr>
            <a:r>
              <a:rPr lang="en-US" b="true" sz="8000">
                <a:solidFill>
                  <a:srgbClr val="FFFFFF"/>
                </a:solidFill>
                <a:latin typeface="Linux Biolinum Bold"/>
                <a:ea typeface="Linux Biolinum Bold"/>
                <a:cs typeface="Linux Biolinum Bold"/>
                <a:sym typeface="Linux Biolinum Bold"/>
              </a:rPr>
              <a:t>PROJECT’S VIDEO DEMO</a:t>
            </a:r>
          </a:p>
        </p:txBody>
      </p:sp>
      <p:sp>
        <p:nvSpPr>
          <p:cNvPr name="TextBox 7" id="7"/>
          <p:cNvSpPr txBox="true"/>
          <p:nvPr/>
        </p:nvSpPr>
        <p:spPr>
          <a:xfrm rot="0">
            <a:off x="2229149" y="8248185"/>
            <a:ext cx="15030151" cy="3263900"/>
          </a:xfrm>
          <a:prstGeom prst="rect">
            <a:avLst/>
          </a:prstGeom>
        </p:spPr>
        <p:txBody>
          <a:bodyPr anchor="t" rtlCol="false" tIns="0" lIns="0" bIns="0" rIns="0">
            <a:spAutoFit/>
          </a:bodyPr>
          <a:lstStyle/>
          <a:p>
            <a:pPr algn="l">
              <a:lnSpc>
                <a:spcPts val="5199"/>
              </a:lnSpc>
            </a:pPr>
            <a:r>
              <a:rPr lang="en-US" sz="3999">
                <a:solidFill>
                  <a:srgbClr val="FFFFFF"/>
                </a:solidFill>
                <a:latin typeface="Fahkwang"/>
                <a:ea typeface="Fahkwang"/>
                <a:cs typeface="Fahkwang"/>
                <a:sym typeface="Fahkwang"/>
              </a:rPr>
              <a:t>Bluetooth Controlled Led Strip RGB - Group 2 - SE1817</a:t>
            </a:r>
          </a:p>
          <a:p>
            <a:pPr algn="l">
              <a:lnSpc>
                <a:spcPts val="5199"/>
              </a:lnSpc>
            </a:pPr>
          </a:p>
          <a:p>
            <a:pPr algn="just">
              <a:lnSpc>
                <a:spcPts val="5199"/>
              </a:lnSpc>
            </a:pPr>
          </a:p>
          <a:p>
            <a:pPr algn="l">
              <a:lnSpc>
                <a:spcPts val="5199"/>
              </a:lnSpc>
            </a:pPr>
          </a:p>
          <a:p>
            <a:pPr algn="l">
              <a:lnSpc>
                <a:spcPts val="5199"/>
              </a:lnSpc>
              <a:spcBef>
                <a:spcPct val="0"/>
              </a:spcBef>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DBDCDD"/>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57154"/>
            <a:ext cx="8813645" cy="5117612"/>
          </a:xfrm>
          <a:custGeom>
            <a:avLst/>
            <a:gdLst/>
            <a:ahLst/>
            <a:cxnLst/>
            <a:rect r="r" b="b" t="t" l="l"/>
            <a:pathLst>
              <a:path h="5117612" w="8813645">
                <a:moveTo>
                  <a:pt x="0" y="0"/>
                </a:moveTo>
                <a:lnTo>
                  <a:pt x="8813645" y="0"/>
                </a:lnTo>
                <a:lnTo>
                  <a:pt x="8813645" y="5117612"/>
                </a:lnTo>
                <a:lnTo>
                  <a:pt x="0" y="5117612"/>
                </a:lnTo>
                <a:lnTo>
                  <a:pt x="0" y="0"/>
                </a:lnTo>
                <a:close/>
              </a:path>
            </a:pathLst>
          </a:custGeom>
          <a:blipFill>
            <a:blip r:embed="rId2"/>
            <a:stretch>
              <a:fillRect l="-1613" t="0" r="-1613" b="0"/>
            </a:stretch>
          </a:blipFill>
        </p:spPr>
      </p:sp>
      <p:sp>
        <p:nvSpPr>
          <p:cNvPr name="TextBox 3" id="3"/>
          <p:cNvSpPr txBox="true"/>
          <p:nvPr/>
        </p:nvSpPr>
        <p:spPr>
          <a:xfrm rot="0">
            <a:off x="1252612" y="1009650"/>
            <a:ext cx="7313153" cy="1238250"/>
          </a:xfrm>
          <a:prstGeom prst="rect">
            <a:avLst/>
          </a:prstGeom>
        </p:spPr>
        <p:txBody>
          <a:bodyPr anchor="t" rtlCol="false" tIns="0" lIns="0" bIns="0" rIns="0">
            <a:spAutoFit/>
          </a:bodyPr>
          <a:lstStyle/>
          <a:p>
            <a:pPr algn="l">
              <a:lnSpc>
                <a:spcPts val="9600"/>
              </a:lnSpc>
            </a:pPr>
            <a:r>
              <a:rPr lang="en-US" sz="8000" b="true">
                <a:solidFill>
                  <a:srgbClr val="0F2A37"/>
                </a:solidFill>
                <a:latin typeface="Linux Biolinum Bold"/>
                <a:ea typeface="Linux Biolinum Bold"/>
                <a:cs typeface="Linux Biolinum Bold"/>
                <a:sym typeface="Linux Biolinum Bold"/>
              </a:rPr>
              <a:t>CONCLUSION</a:t>
            </a:r>
          </a:p>
        </p:txBody>
      </p:sp>
      <p:sp>
        <p:nvSpPr>
          <p:cNvPr name="TextBox 4" id="4"/>
          <p:cNvSpPr txBox="true"/>
          <p:nvPr/>
        </p:nvSpPr>
        <p:spPr>
          <a:xfrm rot="0">
            <a:off x="10241072" y="2938104"/>
            <a:ext cx="7018228" cy="5916954"/>
          </a:xfrm>
          <a:prstGeom prst="rect">
            <a:avLst/>
          </a:prstGeom>
        </p:spPr>
        <p:txBody>
          <a:bodyPr anchor="t" rtlCol="false" tIns="0" lIns="0" bIns="0" rIns="0">
            <a:spAutoFit/>
          </a:bodyPr>
          <a:lstStyle/>
          <a:p>
            <a:pPr algn="l">
              <a:lnSpc>
                <a:spcPts val="3894"/>
              </a:lnSpc>
            </a:pPr>
            <a:r>
              <a:rPr lang="en-US" sz="2996">
                <a:solidFill>
                  <a:srgbClr val="0F2A37"/>
                </a:solidFill>
                <a:latin typeface="Fahkwang"/>
                <a:ea typeface="Fahkwang"/>
                <a:cs typeface="Fahkwang"/>
                <a:sym typeface="Fahkwang"/>
              </a:rPr>
              <a:t>With the combination of Bluetooth and sound sensing, the RGB LED strip in this project not only allows users to control it remotely but also creates vibrant lighting effects in sync with music. This is a perfect solution for anyone looking to enhance their entertainment space, whether it be a bedroom, gaming room, café, or music party.</a:t>
            </a:r>
          </a:p>
          <a:p>
            <a:pPr algn="l">
              <a:lnSpc>
                <a:spcPts val="3894"/>
              </a:lnSpc>
            </a:pPr>
          </a:p>
          <a:p>
            <a:pPr algn="l">
              <a:lnSpc>
                <a:spcPts val="3894"/>
              </a:lnSpc>
              <a:spcBef>
                <a:spcPct val="0"/>
              </a:spcBef>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DBDCDD"/>
        </a:solidFill>
      </p:bgPr>
    </p:bg>
    <p:spTree>
      <p:nvGrpSpPr>
        <p:cNvPr id="1" name=""/>
        <p:cNvGrpSpPr/>
        <p:nvPr/>
      </p:nvGrpSpPr>
      <p:grpSpPr>
        <a:xfrm>
          <a:off x="0" y="0"/>
          <a:ext cx="0" cy="0"/>
          <a:chOff x="0" y="0"/>
          <a:chExt cx="0" cy="0"/>
        </a:xfrm>
      </p:grpSpPr>
      <p:sp>
        <p:nvSpPr>
          <p:cNvPr name="Freeform 2" id="2"/>
          <p:cNvSpPr/>
          <p:nvPr/>
        </p:nvSpPr>
        <p:spPr>
          <a:xfrm flipH="false" flipV="false" rot="0">
            <a:off x="735980" y="3876313"/>
            <a:ext cx="5063268" cy="5585232"/>
          </a:xfrm>
          <a:custGeom>
            <a:avLst/>
            <a:gdLst/>
            <a:ahLst/>
            <a:cxnLst/>
            <a:rect r="r" b="b" t="t" l="l"/>
            <a:pathLst>
              <a:path h="5585232" w="5063268">
                <a:moveTo>
                  <a:pt x="0" y="0"/>
                </a:moveTo>
                <a:lnTo>
                  <a:pt x="5063268" y="0"/>
                </a:lnTo>
                <a:lnTo>
                  <a:pt x="5063268" y="5585231"/>
                </a:lnTo>
                <a:lnTo>
                  <a:pt x="0" y="5585231"/>
                </a:lnTo>
                <a:lnTo>
                  <a:pt x="0" y="0"/>
                </a:lnTo>
                <a:close/>
              </a:path>
            </a:pathLst>
          </a:custGeom>
          <a:blipFill>
            <a:blip r:embed="rId2"/>
            <a:stretch>
              <a:fillRect l="-7962" t="0" r="-2346" b="0"/>
            </a:stretch>
          </a:blipFill>
        </p:spPr>
      </p:sp>
      <p:sp>
        <p:nvSpPr>
          <p:cNvPr name="Freeform 3" id="3"/>
          <p:cNvSpPr/>
          <p:nvPr/>
        </p:nvSpPr>
        <p:spPr>
          <a:xfrm flipH="false" flipV="false" rot="-3716505">
            <a:off x="-447333" y="-3086100"/>
            <a:ext cx="7303770" cy="8229600"/>
          </a:xfrm>
          <a:custGeom>
            <a:avLst/>
            <a:gdLst/>
            <a:ahLst/>
            <a:cxnLst/>
            <a:rect r="r" b="b" t="t" l="l"/>
            <a:pathLst>
              <a:path h="8229600" w="7303770">
                <a:moveTo>
                  <a:pt x="0" y="0"/>
                </a:moveTo>
                <a:lnTo>
                  <a:pt x="7303770" y="0"/>
                </a:lnTo>
                <a:lnTo>
                  <a:pt x="7303770" y="8229600"/>
                </a:lnTo>
                <a:lnTo>
                  <a:pt x="0" y="8229600"/>
                </a:lnTo>
                <a:lnTo>
                  <a:pt x="0" y="0"/>
                </a:lnTo>
                <a:close/>
              </a:path>
            </a:pathLst>
          </a:custGeom>
          <a:blipFill>
            <a:blip r:embed="rId3"/>
            <a:stretch>
              <a:fillRect l="0" t="0" r="0" b="0"/>
            </a:stretch>
          </a:blipFill>
        </p:spPr>
      </p:sp>
      <p:grpSp>
        <p:nvGrpSpPr>
          <p:cNvPr name="Group 4" id="4"/>
          <p:cNvGrpSpPr/>
          <p:nvPr/>
        </p:nvGrpSpPr>
        <p:grpSpPr>
          <a:xfrm rot="0">
            <a:off x="14529176" y="3111589"/>
            <a:ext cx="2746367" cy="274636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0" r="0" b="0"/>
              </a:stretch>
            </a:blipFill>
          </p:spPr>
        </p:sp>
      </p:grpSp>
      <p:grpSp>
        <p:nvGrpSpPr>
          <p:cNvPr name="Group 6" id="6"/>
          <p:cNvGrpSpPr/>
          <p:nvPr/>
        </p:nvGrpSpPr>
        <p:grpSpPr>
          <a:xfrm rot="0">
            <a:off x="14529176" y="6681415"/>
            <a:ext cx="2746367" cy="274636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0" r="0" b="0"/>
              </a:stretch>
            </a:blipFill>
          </p:spPr>
        </p:sp>
      </p:grpSp>
      <p:sp>
        <p:nvSpPr>
          <p:cNvPr name="TextBox 8" id="8"/>
          <p:cNvSpPr txBox="true"/>
          <p:nvPr/>
        </p:nvSpPr>
        <p:spPr>
          <a:xfrm rot="0">
            <a:off x="735980" y="654139"/>
            <a:ext cx="7817493" cy="2457450"/>
          </a:xfrm>
          <a:prstGeom prst="rect">
            <a:avLst/>
          </a:prstGeom>
        </p:spPr>
        <p:txBody>
          <a:bodyPr anchor="t" rtlCol="false" tIns="0" lIns="0" bIns="0" rIns="0">
            <a:spAutoFit/>
          </a:bodyPr>
          <a:lstStyle/>
          <a:p>
            <a:pPr algn="l">
              <a:lnSpc>
                <a:spcPts val="9600"/>
              </a:lnSpc>
            </a:pPr>
            <a:r>
              <a:rPr lang="en-US" sz="8000" b="true">
                <a:solidFill>
                  <a:srgbClr val="0F2A37"/>
                </a:solidFill>
                <a:latin typeface="Linux Biolinum Bold"/>
                <a:ea typeface="Linux Biolinum Bold"/>
                <a:cs typeface="Linux Biolinum Bold"/>
                <a:sym typeface="Linux Biolinum Bold"/>
              </a:rPr>
              <a:t>FUTURE DEVELOPMENT</a:t>
            </a:r>
          </a:p>
        </p:txBody>
      </p:sp>
      <p:sp>
        <p:nvSpPr>
          <p:cNvPr name="TextBox 9" id="9"/>
          <p:cNvSpPr txBox="true"/>
          <p:nvPr/>
        </p:nvSpPr>
        <p:spPr>
          <a:xfrm rot="0">
            <a:off x="6273656" y="3847738"/>
            <a:ext cx="7779269" cy="5638781"/>
          </a:xfrm>
          <a:prstGeom prst="rect">
            <a:avLst/>
          </a:prstGeom>
        </p:spPr>
        <p:txBody>
          <a:bodyPr anchor="t" rtlCol="false" tIns="0" lIns="0" bIns="0" rIns="0">
            <a:spAutoFit/>
          </a:bodyPr>
          <a:lstStyle/>
          <a:p>
            <a:pPr algn="l">
              <a:lnSpc>
                <a:spcPts val="2960"/>
              </a:lnSpc>
              <a:spcBef>
                <a:spcPct val="0"/>
              </a:spcBef>
            </a:pPr>
            <a:r>
              <a:rPr lang="en-US" sz="2277">
                <a:solidFill>
                  <a:srgbClr val="0F2A37"/>
                </a:solidFill>
                <a:latin typeface="Fahkwang"/>
                <a:ea typeface="Fahkwang"/>
                <a:cs typeface="Fahkwang"/>
                <a:sym typeface="Fahkwang"/>
              </a:rPr>
              <a:t>T</a:t>
            </a:r>
            <a:r>
              <a:rPr lang="en-US" sz="2277">
                <a:solidFill>
                  <a:srgbClr val="0F2A37"/>
                </a:solidFill>
                <a:latin typeface="Fahkwang"/>
                <a:ea typeface="Fahkwang"/>
                <a:cs typeface="Fahkwang"/>
                <a:sym typeface="Fahkwang"/>
              </a:rPr>
              <a:t>his project can integrate a timer that allows users to set a schedule for automatically turning the lights on and off, which helps save energy and provides convenience in managing lighting in living spaces. A Timer component can be used to implement this feature.</a:t>
            </a:r>
          </a:p>
          <a:p>
            <a:pPr algn="l">
              <a:lnSpc>
                <a:spcPts val="2960"/>
              </a:lnSpc>
              <a:spcBef>
                <a:spcPct val="0"/>
              </a:spcBef>
            </a:pPr>
          </a:p>
          <a:p>
            <a:pPr algn="l">
              <a:lnSpc>
                <a:spcPts val="2960"/>
              </a:lnSpc>
              <a:spcBef>
                <a:spcPct val="0"/>
              </a:spcBef>
            </a:pPr>
            <a:r>
              <a:rPr lang="en-US" sz="2277">
                <a:solidFill>
                  <a:srgbClr val="0F2A37"/>
                </a:solidFill>
                <a:latin typeface="Fahkwang"/>
                <a:ea typeface="Fahkwang"/>
                <a:cs typeface="Fahkwang"/>
                <a:sym typeface="Fahkwang"/>
              </a:rPr>
              <a:t>Additionally, an ultrasonic sensor can also be integrated, enabling the LED strip to quickly respond to the presence of users. When a user approaches, the lights will automatically turn on, creating a welcoming atmosphere. The ultrasonic sensor component will be an effective solution for this feature, providing a smarter and more convenient experience for users.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3D7692"/>
        </a:solidFill>
      </p:bgPr>
    </p:bg>
    <p:spTree>
      <p:nvGrpSpPr>
        <p:cNvPr id="1" name=""/>
        <p:cNvGrpSpPr/>
        <p:nvPr/>
      </p:nvGrpSpPr>
      <p:grpSpPr>
        <a:xfrm>
          <a:off x="0" y="0"/>
          <a:ext cx="0" cy="0"/>
          <a:chOff x="0" y="0"/>
          <a:chExt cx="0" cy="0"/>
        </a:xfrm>
      </p:grpSpPr>
      <p:sp>
        <p:nvSpPr>
          <p:cNvPr name="Freeform 2" id="2"/>
          <p:cNvSpPr/>
          <p:nvPr/>
        </p:nvSpPr>
        <p:spPr>
          <a:xfrm flipH="false" flipV="false" rot="-8997047">
            <a:off x="16268737" y="1136216"/>
            <a:ext cx="5724112" cy="9757432"/>
          </a:xfrm>
          <a:custGeom>
            <a:avLst/>
            <a:gdLst/>
            <a:ahLst/>
            <a:cxnLst/>
            <a:rect r="r" b="b" t="t" l="l"/>
            <a:pathLst>
              <a:path h="9757432" w="5724112">
                <a:moveTo>
                  <a:pt x="0" y="0"/>
                </a:moveTo>
                <a:lnTo>
                  <a:pt x="5724112" y="0"/>
                </a:lnTo>
                <a:lnTo>
                  <a:pt x="5724112" y="9757432"/>
                </a:lnTo>
                <a:lnTo>
                  <a:pt x="0" y="9757432"/>
                </a:lnTo>
                <a:lnTo>
                  <a:pt x="0" y="0"/>
                </a:lnTo>
                <a:close/>
              </a:path>
            </a:pathLst>
          </a:custGeom>
          <a:blipFill>
            <a:blip r:embed="rId2"/>
            <a:stretch>
              <a:fillRect l="-392" t="0" r="-392" b="0"/>
            </a:stretch>
          </a:blipFill>
        </p:spPr>
      </p:sp>
      <p:sp>
        <p:nvSpPr>
          <p:cNvPr name="AutoShape 3" id="3"/>
          <p:cNvSpPr/>
          <p:nvPr/>
        </p:nvSpPr>
        <p:spPr>
          <a:xfrm>
            <a:off x="1642026" y="5720099"/>
            <a:ext cx="15519777" cy="0"/>
          </a:xfrm>
          <a:prstGeom prst="line">
            <a:avLst/>
          </a:prstGeom>
          <a:ln cap="rnd" w="9525">
            <a:solidFill>
              <a:srgbClr val="FFFFFF"/>
            </a:solidFill>
            <a:prstDash val="solid"/>
            <a:headEnd type="none" len="sm" w="sm"/>
            <a:tailEnd type="none" len="sm" w="sm"/>
          </a:ln>
        </p:spPr>
      </p:sp>
      <p:sp>
        <p:nvSpPr>
          <p:cNvPr name="AutoShape 4" id="4"/>
          <p:cNvSpPr/>
          <p:nvPr/>
        </p:nvSpPr>
        <p:spPr>
          <a:xfrm rot="0">
            <a:off x="1028700" y="8595512"/>
            <a:ext cx="4647307" cy="0"/>
          </a:xfrm>
          <a:prstGeom prst="line">
            <a:avLst/>
          </a:prstGeom>
          <a:ln cap="rnd" w="9525">
            <a:solidFill>
              <a:srgbClr val="FFFFFF"/>
            </a:solidFill>
            <a:prstDash val="solid"/>
            <a:headEnd type="none" len="sm" w="sm"/>
            <a:tailEnd type="none" len="sm" w="sm"/>
          </a:ln>
        </p:spPr>
      </p:sp>
      <p:sp>
        <p:nvSpPr>
          <p:cNvPr name="AutoShape 5" id="5"/>
          <p:cNvSpPr/>
          <p:nvPr/>
        </p:nvSpPr>
        <p:spPr>
          <a:xfrm rot="0">
            <a:off x="12611993" y="8605037"/>
            <a:ext cx="4647307" cy="0"/>
          </a:xfrm>
          <a:prstGeom prst="line">
            <a:avLst/>
          </a:prstGeom>
          <a:ln cap="rnd" w="9525">
            <a:solidFill>
              <a:srgbClr val="FFFFFF"/>
            </a:solidFill>
            <a:prstDash val="solid"/>
            <a:headEnd type="none" len="sm" w="sm"/>
            <a:tailEnd type="none" len="sm" w="sm"/>
          </a:ln>
        </p:spPr>
      </p:sp>
      <p:sp>
        <p:nvSpPr>
          <p:cNvPr name="Freeform 6" id="6"/>
          <p:cNvSpPr/>
          <p:nvPr/>
        </p:nvSpPr>
        <p:spPr>
          <a:xfrm flipH="true" flipV="false" rot="-5672507">
            <a:off x="-3460631" y="-1885407"/>
            <a:ext cx="7804324" cy="8225902"/>
          </a:xfrm>
          <a:custGeom>
            <a:avLst/>
            <a:gdLst/>
            <a:ahLst/>
            <a:cxnLst/>
            <a:rect r="r" b="b" t="t" l="l"/>
            <a:pathLst>
              <a:path h="8225902" w="7804324">
                <a:moveTo>
                  <a:pt x="7804325" y="0"/>
                </a:moveTo>
                <a:lnTo>
                  <a:pt x="0" y="0"/>
                </a:lnTo>
                <a:lnTo>
                  <a:pt x="0" y="8225901"/>
                </a:lnTo>
                <a:lnTo>
                  <a:pt x="7804325" y="8225901"/>
                </a:lnTo>
                <a:lnTo>
                  <a:pt x="7804325" y="0"/>
                </a:lnTo>
                <a:close/>
              </a:path>
            </a:pathLst>
          </a:custGeom>
          <a:blipFill>
            <a:blip r:embed="rId3"/>
            <a:stretch>
              <a:fillRect l="0" t="0" r="0" b="0"/>
            </a:stretch>
          </a:blipFill>
        </p:spPr>
      </p:sp>
      <p:sp>
        <p:nvSpPr>
          <p:cNvPr name="Freeform 7" id="7"/>
          <p:cNvSpPr/>
          <p:nvPr/>
        </p:nvSpPr>
        <p:spPr>
          <a:xfrm flipH="false" flipV="true" rot="2279072">
            <a:off x="-5655594" y="323349"/>
            <a:ext cx="7723366" cy="8702384"/>
          </a:xfrm>
          <a:custGeom>
            <a:avLst/>
            <a:gdLst/>
            <a:ahLst/>
            <a:cxnLst/>
            <a:rect r="r" b="b" t="t" l="l"/>
            <a:pathLst>
              <a:path h="8702384" w="7723366">
                <a:moveTo>
                  <a:pt x="0" y="8702384"/>
                </a:moveTo>
                <a:lnTo>
                  <a:pt x="7723365" y="8702384"/>
                </a:lnTo>
                <a:lnTo>
                  <a:pt x="7723365" y="0"/>
                </a:lnTo>
                <a:lnTo>
                  <a:pt x="0" y="0"/>
                </a:lnTo>
                <a:lnTo>
                  <a:pt x="0" y="8702384"/>
                </a:lnTo>
                <a:close/>
              </a:path>
            </a:pathLst>
          </a:custGeom>
          <a:blipFill>
            <a:blip r:embed="rId4"/>
            <a:stretch>
              <a:fillRect l="0" t="0" r="0" b="0"/>
            </a:stretch>
          </a:blipFill>
        </p:spPr>
      </p:sp>
      <p:sp>
        <p:nvSpPr>
          <p:cNvPr name="Freeform 8" id="8"/>
          <p:cNvSpPr/>
          <p:nvPr/>
        </p:nvSpPr>
        <p:spPr>
          <a:xfrm flipH="false" flipV="false" rot="10505805">
            <a:off x="12918784" y="-3644501"/>
            <a:ext cx="8486039" cy="7541967"/>
          </a:xfrm>
          <a:custGeom>
            <a:avLst/>
            <a:gdLst/>
            <a:ahLst/>
            <a:cxnLst/>
            <a:rect r="r" b="b" t="t" l="l"/>
            <a:pathLst>
              <a:path h="7541967" w="8486039">
                <a:moveTo>
                  <a:pt x="0" y="0"/>
                </a:moveTo>
                <a:lnTo>
                  <a:pt x="8486039" y="0"/>
                </a:lnTo>
                <a:lnTo>
                  <a:pt x="8486039" y="7541968"/>
                </a:lnTo>
                <a:lnTo>
                  <a:pt x="0" y="7541968"/>
                </a:lnTo>
                <a:lnTo>
                  <a:pt x="0" y="0"/>
                </a:lnTo>
                <a:close/>
              </a:path>
            </a:pathLst>
          </a:custGeom>
          <a:blipFill>
            <a:blip r:embed="rId5"/>
            <a:stretch>
              <a:fillRect l="0" t="0" r="0" b="0"/>
            </a:stretch>
          </a:blipFill>
        </p:spPr>
      </p:sp>
      <p:sp>
        <p:nvSpPr>
          <p:cNvPr name="TextBox 9" id="9"/>
          <p:cNvSpPr txBox="true"/>
          <p:nvPr/>
        </p:nvSpPr>
        <p:spPr>
          <a:xfrm rot="0">
            <a:off x="1731526" y="1939153"/>
            <a:ext cx="15527774" cy="1208369"/>
          </a:xfrm>
          <a:prstGeom prst="rect">
            <a:avLst/>
          </a:prstGeom>
        </p:spPr>
        <p:txBody>
          <a:bodyPr anchor="t" rtlCol="false" tIns="0" lIns="0" bIns="0" rIns="0">
            <a:spAutoFit/>
          </a:bodyPr>
          <a:lstStyle/>
          <a:p>
            <a:pPr algn="l">
              <a:lnSpc>
                <a:spcPts val="9474"/>
              </a:lnSpc>
            </a:pPr>
            <a:r>
              <a:rPr lang="en-US" sz="7895" b="true">
                <a:solidFill>
                  <a:srgbClr val="FFFFFF"/>
                </a:solidFill>
                <a:latin typeface="Linux Biolinum Bold"/>
                <a:ea typeface="Linux Biolinum Bold"/>
                <a:cs typeface="Linux Biolinum Bold"/>
                <a:sym typeface="Linux Biolinum Bold"/>
              </a:rPr>
              <a:t>THANKS FOR YOUR LISTENING</a:t>
            </a:r>
          </a:p>
        </p:txBody>
      </p:sp>
      <p:sp>
        <p:nvSpPr>
          <p:cNvPr name="TextBox 10" id="10"/>
          <p:cNvSpPr txBox="true"/>
          <p:nvPr/>
        </p:nvSpPr>
        <p:spPr>
          <a:xfrm rot="0">
            <a:off x="3779267" y="4443541"/>
            <a:ext cx="10729466" cy="732156"/>
          </a:xfrm>
          <a:prstGeom prst="rect">
            <a:avLst/>
          </a:prstGeom>
        </p:spPr>
        <p:txBody>
          <a:bodyPr anchor="t" rtlCol="false" tIns="0" lIns="0" bIns="0" rIns="0">
            <a:spAutoFit/>
          </a:bodyPr>
          <a:lstStyle/>
          <a:p>
            <a:pPr algn="ctr">
              <a:lnSpc>
                <a:spcPts val="5979"/>
              </a:lnSpc>
              <a:spcBef>
                <a:spcPct val="0"/>
              </a:spcBef>
            </a:pPr>
            <a:r>
              <a:rPr lang="en-US" sz="4599">
                <a:solidFill>
                  <a:srgbClr val="FFFFFF"/>
                </a:solidFill>
                <a:latin typeface="Fahkwang"/>
                <a:ea typeface="Fahkwang"/>
                <a:cs typeface="Fahkwang"/>
                <a:sym typeface="Fahkwang"/>
              </a:rPr>
              <a:t>Bluetooth-Controlled RGB LED Strip</a:t>
            </a:r>
          </a:p>
        </p:txBody>
      </p:sp>
      <p:sp>
        <p:nvSpPr>
          <p:cNvPr name="TextBox 11" id="11"/>
          <p:cNvSpPr txBox="true"/>
          <p:nvPr/>
        </p:nvSpPr>
        <p:spPr>
          <a:xfrm rot="0">
            <a:off x="4785658" y="6058014"/>
            <a:ext cx="8716685" cy="732156"/>
          </a:xfrm>
          <a:prstGeom prst="rect">
            <a:avLst/>
          </a:prstGeom>
        </p:spPr>
        <p:txBody>
          <a:bodyPr anchor="t" rtlCol="false" tIns="0" lIns="0" bIns="0" rIns="0">
            <a:spAutoFit/>
          </a:bodyPr>
          <a:lstStyle/>
          <a:p>
            <a:pPr algn="ctr">
              <a:lnSpc>
                <a:spcPts val="5979"/>
              </a:lnSpc>
              <a:spcBef>
                <a:spcPct val="0"/>
              </a:spcBef>
            </a:pPr>
            <a:r>
              <a:rPr lang="en-US" sz="4599">
                <a:solidFill>
                  <a:srgbClr val="FFFFFF"/>
                </a:solidFill>
                <a:latin typeface="Fahkwang"/>
                <a:ea typeface="Fahkwang"/>
                <a:cs typeface="Fahkwang"/>
                <a:sym typeface="Fahkwang"/>
              </a:rPr>
              <a:t>Do you have any question ???</a:t>
            </a:r>
          </a:p>
        </p:txBody>
      </p:sp>
      <p:sp>
        <p:nvSpPr>
          <p:cNvPr name="TextBox 12" id="12"/>
          <p:cNvSpPr txBox="true"/>
          <p:nvPr/>
        </p:nvSpPr>
        <p:spPr>
          <a:xfrm rot="0">
            <a:off x="14508733" y="8084724"/>
            <a:ext cx="1704693" cy="515550"/>
          </a:xfrm>
          <a:prstGeom prst="rect">
            <a:avLst/>
          </a:prstGeom>
        </p:spPr>
        <p:txBody>
          <a:bodyPr anchor="t" rtlCol="false" tIns="0" lIns="0" bIns="0" rIns="0">
            <a:spAutoFit/>
          </a:bodyPr>
          <a:lstStyle/>
          <a:p>
            <a:pPr algn="ctr">
              <a:lnSpc>
                <a:spcPts val="4113"/>
              </a:lnSpc>
              <a:spcBef>
                <a:spcPct val="0"/>
              </a:spcBef>
            </a:pPr>
            <a:r>
              <a:rPr lang="en-US" sz="3164">
                <a:solidFill>
                  <a:srgbClr val="FFFFFF"/>
                </a:solidFill>
                <a:latin typeface="Fahkwang"/>
                <a:ea typeface="Fahkwang"/>
                <a:cs typeface="Fahkwang"/>
                <a:sym typeface="Fahkwang"/>
              </a:rPr>
              <a:t>SE1817</a:t>
            </a:r>
          </a:p>
        </p:txBody>
      </p:sp>
      <p:sp>
        <p:nvSpPr>
          <p:cNvPr name="TextBox 13" id="13"/>
          <p:cNvSpPr txBox="true"/>
          <p:nvPr/>
        </p:nvSpPr>
        <p:spPr>
          <a:xfrm rot="0">
            <a:off x="2296974" y="8084724"/>
            <a:ext cx="1939810" cy="515550"/>
          </a:xfrm>
          <a:prstGeom prst="rect">
            <a:avLst/>
          </a:prstGeom>
        </p:spPr>
        <p:txBody>
          <a:bodyPr anchor="t" rtlCol="false" tIns="0" lIns="0" bIns="0" rIns="0">
            <a:spAutoFit/>
          </a:bodyPr>
          <a:lstStyle/>
          <a:p>
            <a:pPr algn="ctr">
              <a:lnSpc>
                <a:spcPts val="4113"/>
              </a:lnSpc>
              <a:spcBef>
                <a:spcPct val="0"/>
              </a:spcBef>
            </a:pPr>
            <a:r>
              <a:rPr lang="en-US" sz="3164">
                <a:solidFill>
                  <a:srgbClr val="FFFFFF"/>
                </a:solidFill>
                <a:latin typeface="Fahkwang"/>
                <a:ea typeface="Fahkwang"/>
                <a:cs typeface="Fahkwang"/>
                <a:sym typeface="Fahkwang"/>
              </a:rPr>
              <a:t>GROUP 2</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3D7692"/>
        </a:solidFill>
      </p:bgPr>
    </p:bg>
    <p:spTree>
      <p:nvGrpSpPr>
        <p:cNvPr id="1" name=""/>
        <p:cNvGrpSpPr/>
        <p:nvPr/>
      </p:nvGrpSpPr>
      <p:grpSpPr>
        <a:xfrm>
          <a:off x="0" y="0"/>
          <a:ext cx="0" cy="0"/>
          <a:chOff x="0" y="0"/>
          <a:chExt cx="0" cy="0"/>
        </a:xfrm>
      </p:grpSpPr>
      <p:sp>
        <p:nvSpPr>
          <p:cNvPr name="Freeform 2" id="2"/>
          <p:cNvSpPr/>
          <p:nvPr/>
        </p:nvSpPr>
        <p:spPr>
          <a:xfrm flipH="true" flipV="false" rot="8100000">
            <a:off x="-1401240" y="5766256"/>
            <a:ext cx="7804324" cy="8225902"/>
          </a:xfrm>
          <a:custGeom>
            <a:avLst/>
            <a:gdLst/>
            <a:ahLst/>
            <a:cxnLst/>
            <a:rect r="r" b="b" t="t" l="l"/>
            <a:pathLst>
              <a:path h="8225902" w="7804324">
                <a:moveTo>
                  <a:pt x="7804325" y="0"/>
                </a:moveTo>
                <a:lnTo>
                  <a:pt x="0" y="0"/>
                </a:lnTo>
                <a:lnTo>
                  <a:pt x="0" y="8225902"/>
                </a:lnTo>
                <a:lnTo>
                  <a:pt x="7804325" y="8225902"/>
                </a:lnTo>
                <a:lnTo>
                  <a:pt x="7804325" y="0"/>
                </a:lnTo>
                <a:close/>
              </a:path>
            </a:pathLst>
          </a:custGeom>
          <a:blipFill>
            <a:blip r:embed="rId2"/>
            <a:stretch>
              <a:fillRect l="0" t="0" r="0" b="0"/>
            </a:stretch>
          </a:blipFill>
        </p:spPr>
      </p:sp>
      <p:sp>
        <p:nvSpPr>
          <p:cNvPr name="Freeform 3" id="3"/>
          <p:cNvSpPr/>
          <p:nvPr/>
        </p:nvSpPr>
        <p:spPr>
          <a:xfrm flipH="false" flipV="false" rot="-7914474">
            <a:off x="12428141" y="-1311467"/>
            <a:ext cx="7518607" cy="4680333"/>
          </a:xfrm>
          <a:custGeom>
            <a:avLst/>
            <a:gdLst/>
            <a:ahLst/>
            <a:cxnLst/>
            <a:rect r="r" b="b" t="t" l="l"/>
            <a:pathLst>
              <a:path h="4680333" w="7518607">
                <a:moveTo>
                  <a:pt x="0" y="0"/>
                </a:moveTo>
                <a:lnTo>
                  <a:pt x="7518607" y="0"/>
                </a:lnTo>
                <a:lnTo>
                  <a:pt x="7518607" y="4680334"/>
                </a:lnTo>
                <a:lnTo>
                  <a:pt x="0" y="4680334"/>
                </a:lnTo>
                <a:lnTo>
                  <a:pt x="0" y="0"/>
                </a:lnTo>
                <a:close/>
              </a:path>
            </a:pathLst>
          </a:custGeom>
          <a:blipFill>
            <a:blip r:embed="rId3"/>
            <a:stretch>
              <a:fillRect l="0" t="0" r="0" b="0"/>
            </a:stretch>
          </a:blipFill>
        </p:spPr>
      </p:sp>
      <p:grpSp>
        <p:nvGrpSpPr>
          <p:cNvPr name="Group 4" id="4"/>
          <p:cNvGrpSpPr/>
          <p:nvPr/>
        </p:nvGrpSpPr>
        <p:grpSpPr>
          <a:xfrm rot="0">
            <a:off x="848268" y="2046755"/>
            <a:ext cx="2623185" cy="262318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4"/>
              <a:stretch>
                <a:fillRect l="0" t="-16666" r="0" b="-16666"/>
              </a:stretch>
            </a:blipFill>
          </p:spPr>
        </p:sp>
      </p:grpSp>
      <p:grpSp>
        <p:nvGrpSpPr>
          <p:cNvPr name="Group 6" id="6"/>
          <p:cNvGrpSpPr/>
          <p:nvPr/>
        </p:nvGrpSpPr>
        <p:grpSpPr>
          <a:xfrm rot="0">
            <a:off x="10019046" y="2046755"/>
            <a:ext cx="2623185" cy="2623185"/>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0" t="-16666" r="0" b="-16666"/>
              </a:stretch>
            </a:blipFill>
          </p:spPr>
        </p:sp>
      </p:grpSp>
      <p:grpSp>
        <p:nvGrpSpPr>
          <p:cNvPr name="Group 8" id="8"/>
          <p:cNvGrpSpPr/>
          <p:nvPr/>
        </p:nvGrpSpPr>
        <p:grpSpPr>
          <a:xfrm rot="0">
            <a:off x="848268" y="5656227"/>
            <a:ext cx="2623185" cy="2623185"/>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151764" t="-294300" r="-151770" b="-164226"/>
              </a:stretch>
            </a:blipFill>
          </p:spPr>
        </p:sp>
      </p:grpSp>
      <p:grpSp>
        <p:nvGrpSpPr>
          <p:cNvPr name="Group 10" id="10"/>
          <p:cNvGrpSpPr/>
          <p:nvPr/>
        </p:nvGrpSpPr>
        <p:grpSpPr>
          <a:xfrm rot="0">
            <a:off x="9963225" y="5656227"/>
            <a:ext cx="2623185" cy="262318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0" t="-38888" r="0" b="-38888"/>
              </a:stretch>
            </a:blipFill>
          </p:spPr>
        </p:sp>
      </p:grpSp>
      <p:sp>
        <p:nvSpPr>
          <p:cNvPr name="TextBox 12" id="12"/>
          <p:cNvSpPr txBox="true"/>
          <p:nvPr/>
        </p:nvSpPr>
        <p:spPr>
          <a:xfrm rot="0">
            <a:off x="1028700" y="447675"/>
            <a:ext cx="11557710" cy="1238250"/>
          </a:xfrm>
          <a:prstGeom prst="rect">
            <a:avLst/>
          </a:prstGeom>
        </p:spPr>
        <p:txBody>
          <a:bodyPr anchor="t" rtlCol="false" tIns="0" lIns="0" bIns="0" rIns="0">
            <a:spAutoFit/>
          </a:bodyPr>
          <a:lstStyle/>
          <a:p>
            <a:pPr algn="l">
              <a:lnSpc>
                <a:spcPts val="9600"/>
              </a:lnSpc>
            </a:pPr>
            <a:r>
              <a:rPr lang="en-US" b="true" sz="8000">
                <a:solidFill>
                  <a:srgbClr val="FFFFFF"/>
                </a:solidFill>
                <a:latin typeface="Linux Biolinum Bold"/>
                <a:ea typeface="Linux Biolinum Bold"/>
                <a:cs typeface="Linux Biolinum Bold"/>
                <a:sym typeface="Linux Biolinum Bold"/>
              </a:rPr>
              <a:t>MEMBERS LIST</a:t>
            </a:r>
          </a:p>
        </p:txBody>
      </p:sp>
      <p:sp>
        <p:nvSpPr>
          <p:cNvPr name="TextBox 13" id="13"/>
          <p:cNvSpPr txBox="true"/>
          <p:nvPr/>
        </p:nvSpPr>
        <p:spPr>
          <a:xfrm rot="0">
            <a:off x="3471453" y="2018180"/>
            <a:ext cx="2262320" cy="555625"/>
          </a:xfrm>
          <a:prstGeom prst="rect">
            <a:avLst/>
          </a:prstGeom>
        </p:spPr>
        <p:txBody>
          <a:bodyPr anchor="t" rtlCol="false" tIns="0" lIns="0" bIns="0" rIns="0">
            <a:spAutoFit/>
          </a:bodyPr>
          <a:lstStyle/>
          <a:p>
            <a:pPr algn="l">
              <a:lnSpc>
                <a:spcPts val="4549"/>
              </a:lnSpc>
            </a:pPr>
            <a:r>
              <a:rPr lang="en-US" b="true" sz="3499">
                <a:solidFill>
                  <a:srgbClr val="0F2A37"/>
                </a:solidFill>
                <a:latin typeface="Fahkwang Bold"/>
                <a:ea typeface="Fahkwang Bold"/>
                <a:cs typeface="Fahkwang Bold"/>
                <a:sym typeface="Fahkwang Bold"/>
              </a:rPr>
              <a:t>01</a:t>
            </a:r>
          </a:p>
        </p:txBody>
      </p:sp>
      <p:sp>
        <p:nvSpPr>
          <p:cNvPr name="TextBox 14" id="14"/>
          <p:cNvSpPr txBox="true"/>
          <p:nvPr/>
        </p:nvSpPr>
        <p:spPr>
          <a:xfrm rot="0">
            <a:off x="3471453" y="5745235"/>
            <a:ext cx="2262320" cy="561975"/>
          </a:xfrm>
          <a:prstGeom prst="rect">
            <a:avLst/>
          </a:prstGeom>
        </p:spPr>
        <p:txBody>
          <a:bodyPr anchor="t" rtlCol="false" tIns="0" lIns="0" bIns="0" rIns="0">
            <a:spAutoFit/>
          </a:bodyPr>
          <a:lstStyle/>
          <a:p>
            <a:pPr algn="l">
              <a:lnSpc>
                <a:spcPts val="4549"/>
              </a:lnSpc>
            </a:pPr>
            <a:r>
              <a:rPr lang="en-US" b="true" sz="3499">
                <a:solidFill>
                  <a:srgbClr val="0F2A37"/>
                </a:solidFill>
                <a:latin typeface="Fahkwang Bold"/>
                <a:ea typeface="Fahkwang Bold"/>
                <a:cs typeface="Fahkwang Bold"/>
                <a:sym typeface="Fahkwang Bold"/>
              </a:rPr>
              <a:t>02</a:t>
            </a:r>
          </a:p>
        </p:txBody>
      </p:sp>
      <p:sp>
        <p:nvSpPr>
          <p:cNvPr name="TextBox 15" id="15"/>
          <p:cNvSpPr txBox="true"/>
          <p:nvPr/>
        </p:nvSpPr>
        <p:spPr>
          <a:xfrm rot="0">
            <a:off x="12822049" y="2018180"/>
            <a:ext cx="2397145" cy="555625"/>
          </a:xfrm>
          <a:prstGeom prst="rect">
            <a:avLst/>
          </a:prstGeom>
        </p:spPr>
        <p:txBody>
          <a:bodyPr anchor="t" rtlCol="false" tIns="0" lIns="0" bIns="0" rIns="0">
            <a:spAutoFit/>
          </a:bodyPr>
          <a:lstStyle/>
          <a:p>
            <a:pPr algn="l">
              <a:lnSpc>
                <a:spcPts val="4549"/>
              </a:lnSpc>
            </a:pPr>
            <a:r>
              <a:rPr lang="en-US" sz="3499" b="true">
                <a:solidFill>
                  <a:srgbClr val="0F2A37"/>
                </a:solidFill>
                <a:latin typeface="Fahkwang Bold"/>
                <a:ea typeface="Fahkwang Bold"/>
                <a:cs typeface="Fahkwang Bold"/>
                <a:sym typeface="Fahkwang Bold"/>
              </a:rPr>
              <a:t>03</a:t>
            </a:r>
          </a:p>
        </p:txBody>
      </p:sp>
      <p:sp>
        <p:nvSpPr>
          <p:cNvPr name="TextBox 16" id="16"/>
          <p:cNvSpPr txBox="true"/>
          <p:nvPr/>
        </p:nvSpPr>
        <p:spPr>
          <a:xfrm rot="0">
            <a:off x="12822049" y="5627652"/>
            <a:ext cx="2397145" cy="555625"/>
          </a:xfrm>
          <a:prstGeom prst="rect">
            <a:avLst/>
          </a:prstGeom>
        </p:spPr>
        <p:txBody>
          <a:bodyPr anchor="t" rtlCol="false" tIns="0" lIns="0" bIns="0" rIns="0">
            <a:spAutoFit/>
          </a:bodyPr>
          <a:lstStyle/>
          <a:p>
            <a:pPr algn="l">
              <a:lnSpc>
                <a:spcPts val="4549"/>
              </a:lnSpc>
            </a:pPr>
            <a:r>
              <a:rPr lang="en-US" sz="3499" b="true">
                <a:solidFill>
                  <a:srgbClr val="0F2A37"/>
                </a:solidFill>
                <a:latin typeface="Fahkwang Bold"/>
                <a:ea typeface="Fahkwang Bold"/>
                <a:cs typeface="Fahkwang Bold"/>
                <a:sym typeface="Fahkwang Bold"/>
              </a:rPr>
              <a:t>04</a:t>
            </a:r>
          </a:p>
        </p:txBody>
      </p:sp>
      <p:sp>
        <p:nvSpPr>
          <p:cNvPr name="TextBox 17" id="17"/>
          <p:cNvSpPr txBox="true"/>
          <p:nvPr/>
        </p:nvSpPr>
        <p:spPr>
          <a:xfrm rot="0">
            <a:off x="4431900" y="2088506"/>
            <a:ext cx="4223116" cy="414972"/>
          </a:xfrm>
          <a:prstGeom prst="rect">
            <a:avLst/>
          </a:prstGeom>
        </p:spPr>
        <p:txBody>
          <a:bodyPr anchor="t" rtlCol="false" tIns="0" lIns="0" bIns="0" rIns="0">
            <a:spAutoFit/>
          </a:bodyPr>
          <a:lstStyle/>
          <a:p>
            <a:pPr algn="l">
              <a:lnSpc>
                <a:spcPts val="3347"/>
              </a:lnSpc>
            </a:pPr>
            <a:r>
              <a:rPr lang="en-US" sz="2575">
                <a:solidFill>
                  <a:srgbClr val="FFFFFF"/>
                </a:solidFill>
                <a:latin typeface="Fahkwang"/>
                <a:ea typeface="Fahkwang"/>
                <a:cs typeface="Fahkwang"/>
                <a:sym typeface="Fahkwang"/>
              </a:rPr>
              <a:t>Leader</a:t>
            </a:r>
          </a:p>
        </p:txBody>
      </p:sp>
      <p:sp>
        <p:nvSpPr>
          <p:cNvPr name="TextBox 18" id="18"/>
          <p:cNvSpPr txBox="true"/>
          <p:nvPr/>
        </p:nvSpPr>
        <p:spPr>
          <a:xfrm rot="0">
            <a:off x="3787463" y="6554752"/>
            <a:ext cx="4223116" cy="834072"/>
          </a:xfrm>
          <a:prstGeom prst="rect">
            <a:avLst/>
          </a:prstGeom>
        </p:spPr>
        <p:txBody>
          <a:bodyPr anchor="t" rtlCol="false" tIns="0" lIns="0" bIns="0" rIns="0">
            <a:spAutoFit/>
          </a:bodyPr>
          <a:lstStyle/>
          <a:p>
            <a:pPr algn="l">
              <a:lnSpc>
                <a:spcPts val="3347"/>
              </a:lnSpc>
            </a:pPr>
            <a:r>
              <a:rPr lang="en-US" sz="2575">
                <a:solidFill>
                  <a:srgbClr val="FFFFFF"/>
                </a:solidFill>
                <a:latin typeface="Fahkwang"/>
                <a:ea typeface="Fahkwang"/>
                <a:cs typeface="Fahkwang"/>
                <a:sym typeface="Fahkwang"/>
              </a:rPr>
              <a:t>Nguyễn Mai Tường Vy</a:t>
            </a:r>
          </a:p>
          <a:p>
            <a:pPr algn="l">
              <a:lnSpc>
                <a:spcPts val="3347"/>
              </a:lnSpc>
            </a:pPr>
            <a:r>
              <a:rPr lang="en-US" sz="2575">
                <a:solidFill>
                  <a:srgbClr val="FFFFFF"/>
                </a:solidFill>
                <a:latin typeface="Fahkwang"/>
                <a:ea typeface="Fahkwang"/>
                <a:cs typeface="Fahkwang"/>
                <a:sym typeface="Fahkwang"/>
              </a:rPr>
              <a:t>SE181954</a:t>
            </a:r>
          </a:p>
        </p:txBody>
      </p:sp>
      <p:sp>
        <p:nvSpPr>
          <p:cNvPr name="TextBox 19" id="19"/>
          <p:cNvSpPr txBox="true"/>
          <p:nvPr/>
        </p:nvSpPr>
        <p:spPr>
          <a:xfrm rot="0">
            <a:off x="13036184" y="2809231"/>
            <a:ext cx="4223116" cy="834072"/>
          </a:xfrm>
          <a:prstGeom prst="rect">
            <a:avLst/>
          </a:prstGeom>
        </p:spPr>
        <p:txBody>
          <a:bodyPr anchor="t" rtlCol="false" tIns="0" lIns="0" bIns="0" rIns="0">
            <a:spAutoFit/>
          </a:bodyPr>
          <a:lstStyle/>
          <a:p>
            <a:pPr algn="l">
              <a:lnSpc>
                <a:spcPts val="3347"/>
              </a:lnSpc>
            </a:pPr>
            <a:r>
              <a:rPr lang="en-US" sz="2575">
                <a:solidFill>
                  <a:srgbClr val="FFFFFF"/>
                </a:solidFill>
                <a:latin typeface="Fahkwang"/>
                <a:ea typeface="Fahkwang"/>
                <a:cs typeface="Fahkwang"/>
                <a:sym typeface="Fahkwang"/>
              </a:rPr>
              <a:t>Trương Thị Kim Lý</a:t>
            </a:r>
          </a:p>
          <a:p>
            <a:pPr algn="l">
              <a:lnSpc>
                <a:spcPts val="3347"/>
              </a:lnSpc>
            </a:pPr>
            <a:r>
              <a:rPr lang="en-US" sz="2575">
                <a:solidFill>
                  <a:srgbClr val="FFFFFF"/>
                </a:solidFill>
                <a:latin typeface="Fahkwang"/>
                <a:ea typeface="Fahkwang"/>
                <a:cs typeface="Fahkwang"/>
                <a:sym typeface="Fahkwang"/>
              </a:rPr>
              <a:t>SE181957</a:t>
            </a:r>
          </a:p>
        </p:txBody>
      </p:sp>
      <p:sp>
        <p:nvSpPr>
          <p:cNvPr name="TextBox 20" id="20"/>
          <p:cNvSpPr txBox="true"/>
          <p:nvPr/>
        </p:nvSpPr>
        <p:spPr>
          <a:xfrm rot="0">
            <a:off x="13036184" y="6554752"/>
            <a:ext cx="4223116" cy="834072"/>
          </a:xfrm>
          <a:prstGeom prst="rect">
            <a:avLst/>
          </a:prstGeom>
        </p:spPr>
        <p:txBody>
          <a:bodyPr anchor="t" rtlCol="false" tIns="0" lIns="0" bIns="0" rIns="0">
            <a:spAutoFit/>
          </a:bodyPr>
          <a:lstStyle/>
          <a:p>
            <a:pPr algn="l">
              <a:lnSpc>
                <a:spcPts val="3347"/>
              </a:lnSpc>
            </a:pPr>
            <a:r>
              <a:rPr lang="en-US" sz="2575">
                <a:solidFill>
                  <a:srgbClr val="FFFFFF"/>
                </a:solidFill>
                <a:latin typeface="Fahkwang"/>
                <a:ea typeface="Fahkwang"/>
                <a:cs typeface="Fahkwang"/>
                <a:sym typeface="Fahkwang"/>
              </a:rPr>
              <a:t>Trịnh Bích Trầm</a:t>
            </a:r>
          </a:p>
          <a:p>
            <a:pPr algn="l">
              <a:lnSpc>
                <a:spcPts val="3347"/>
              </a:lnSpc>
            </a:pPr>
            <a:r>
              <a:rPr lang="en-US" sz="2575">
                <a:solidFill>
                  <a:srgbClr val="FFFFFF"/>
                </a:solidFill>
                <a:latin typeface="Fahkwang"/>
                <a:ea typeface="Fahkwang"/>
                <a:cs typeface="Fahkwang"/>
                <a:sym typeface="Fahkwang"/>
              </a:rPr>
              <a:t>SE181958</a:t>
            </a:r>
          </a:p>
        </p:txBody>
      </p:sp>
      <p:sp>
        <p:nvSpPr>
          <p:cNvPr name="TextBox 21" id="21"/>
          <p:cNvSpPr txBox="true"/>
          <p:nvPr/>
        </p:nvSpPr>
        <p:spPr>
          <a:xfrm rot="0">
            <a:off x="3787463" y="2809231"/>
            <a:ext cx="4223116" cy="834072"/>
          </a:xfrm>
          <a:prstGeom prst="rect">
            <a:avLst/>
          </a:prstGeom>
        </p:spPr>
        <p:txBody>
          <a:bodyPr anchor="t" rtlCol="false" tIns="0" lIns="0" bIns="0" rIns="0">
            <a:spAutoFit/>
          </a:bodyPr>
          <a:lstStyle/>
          <a:p>
            <a:pPr algn="l">
              <a:lnSpc>
                <a:spcPts val="3347"/>
              </a:lnSpc>
            </a:pPr>
            <a:r>
              <a:rPr lang="en-US" sz="2575">
                <a:solidFill>
                  <a:srgbClr val="FFFFFF"/>
                </a:solidFill>
                <a:latin typeface="Fahkwang"/>
                <a:ea typeface="Fahkwang"/>
                <a:cs typeface="Fahkwang"/>
                <a:sym typeface="Fahkwang"/>
              </a:rPr>
              <a:t>Trương Hào Hiệp</a:t>
            </a:r>
          </a:p>
          <a:p>
            <a:pPr algn="l">
              <a:lnSpc>
                <a:spcPts val="3347"/>
              </a:lnSpc>
            </a:pPr>
            <a:r>
              <a:rPr lang="en-US" sz="2575">
                <a:solidFill>
                  <a:srgbClr val="FFFFFF"/>
                </a:solidFill>
                <a:latin typeface="Fahkwang"/>
                <a:ea typeface="Fahkwang"/>
                <a:cs typeface="Fahkwang"/>
                <a:sym typeface="Fahkwang"/>
              </a:rPr>
              <a:t>SE181943</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22485A"/>
        </a:solidFill>
      </p:bgPr>
    </p:bg>
    <p:spTree>
      <p:nvGrpSpPr>
        <p:cNvPr id="1" name=""/>
        <p:cNvGrpSpPr/>
        <p:nvPr/>
      </p:nvGrpSpPr>
      <p:grpSpPr>
        <a:xfrm>
          <a:off x="0" y="0"/>
          <a:ext cx="0" cy="0"/>
          <a:chOff x="0" y="0"/>
          <a:chExt cx="0" cy="0"/>
        </a:xfrm>
      </p:grpSpPr>
      <p:sp>
        <p:nvSpPr>
          <p:cNvPr name="AutoShape 2" id="2"/>
          <p:cNvSpPr/>
          <p:nvPr/>
        </p:nvSpPr>
        <p:spPr>
          <a:xfrm>
            <a:off x="541846" y="1762125"/>
            <a:ext cx="8358727" cy="0"/>
          </a:xfrm>
          <a:prstGeom prst="line">
            <a:avLst/>
          </a:prstGeom>
          <a:ln cap="rnd" w="9525">
            <a:solidFill>
              <a:srgbClr val="FFFFFF"/>
            </a:solidFill>
            <a:prstDash val="solid"/>
            <a:headEnd type="none" len="sm" w="sm"/>
            <a:tailEnd type="none" len="sm" w="sm"/>
          </a:ln>
        </p:spPr>
      </p:sp>
      <p:sp>
        <p:nvSpPr>
          <p:cNvPr name="AutoShape 3" id="3"/>
          <p:cNvSpPr/>
          <p:nvPr/>
        </p:nvSpPr>
        <p:spPr>
          <a:xfrm>
            <a:off x="8900573" y="9253538"/>
            <a:ext cx="8358727" cy="0"/>
          </a:xfrm>
          <a:prstGeom prst="line">
            <a:avLst/>
          </a:prstGeom>
          <a:ln cap="rnd" w="9525">
            <a:solidFill>
              <a:srgbClr val="FFFFFF"/>
            </a:solidFill>
            <a:prstDash val="solid"/>
            <a:headEnd type="none" len="sm" w="sm"/>
            <a:tailEnd type="none" len="sm" w="sm"/>
          </a:ln>
        </p:spPr>
      </p:sp>
      <p:sp>
        <p:nvSpPr>
          <p:cNvPr name="TextBox 4" id="4"/>
          <p:cNvSpPr txBox="true"/>
          <p:nvPr/>
        </p:nvSpPr>
        <p:spPr>
          <a:xfrm rot="0">
            <a:off x="741193" y="2174631"/>
            <a:ext cx="12994828" cy="8112369"/>
          </a:xfrm>
          <a:prstGeom prst="rect">
            <a:avLst/>
          </a:prstGeom>
        </p:spPr>
        <p:txBody>
          <a:bodyPr anchor="t" rtlCol="false" tIns="0" lIns="0" bIns="0" rIns="0">
            <a:spAutoFit/>
          </a:bodyPr>
          <a:lstStyle/>
          <a:p>
            <a:pPr algn="l">
              <a:lnSpc>
                <a:spcPts val="5257"/>
              </a:lnSpc>
            </a:pPr>
            <a:r>
              <a:rPr lang="en-US" sz="2628">
                <a:solidFill>
                  <a:srgbClr val="FFFFFF"/>
                </a:solidFill>
                <a:latin typeface="Fahkwang"/>
                <a:ea typeface="Fahkwang"/>
                <a:cs typeface="Fahkwang"/>
                <a:sym typeface="Fahkwang"/>
              </a:rPr>
              <a:t>S</a:t>
            </a:r>
            <a:r>
              <a:rPr lang="en-US" sz="2628">
                <a:solidFill>
                  <a:srgbClr val="FFFFFF"/>
                </a:solidFill>
                <a:latin typeface="Fahkwang"/>
                <a:ea typeface="Fahkwang"/>
                <a:cs typeface="Fahkwang"/>
                <a:sym typeface="Fahkwang"/>
              </a:rPr>
              <a:t>mart lighting systems are increasingly popular for both illumination and decorative effects. RGB LED lights offer flexible color control, ideal for homes, gaming rooms, cafés, and events.</a:t>
            </a:r>
          </a:p>
          <a:p>
            <a:pPr algn="l">
              <a:lnSpc>
                <a:spcPts val="5257"/>
              </a:lnSpc>
            </a:pPr>
          </a:p>
          <a:p>
            <a:pPr algn="l">
              <a:lnSpc>
                <a:spcPts val="5257"/>
              </a:lnSpc>
            </a:pPr>
            <a:r>
              <a:rPr lang="en-US" sz="2628">
                <a:solidFill>
                  <a:srgbClr val="FFFFFF"/>
                </a:solidFill>
                <a:latin typeface="Fahkwang"/>
                <a:ea typeface="Fahkwang"/>
                <a:cs typeface="Fahkwang"/>
                <a:sym typeface="Fahkwang"/>
              </a:rPr>
              <a:t>Many systems still use infrared control, which limits customization. With Bluetooth and Arduino, users can now easily control lighting via a mobile app.</a:t>
            </a:r>
          </a:p>
          <a:p>
            <a:pPr algn="l">
              <a:lnSpc>
                <a:spcPts val="5257"/>
              </a:lnSpc>
            </a:pPr>
          </a:p>
          <a:p>
            <a:pPr algn="l">
              <a:lnSpc>
                <a:spcPts val="5257"/>
              </a:lnSpc>
            </a:pPr>
            <a:r>
              <a:rPr lang="en-US" sz="2628">
                <a:solidFill>
                  <a:srgbClr val="FFFFFF"/>
                </a:solidFill>
                <a:latin typeface="Fahkwang"/>
                <a:ea typeface="Fahkwang"/>
                <a:cs typeface="Fahkwang"/>
                <a:sym typeface="Fahkwang"/>
              </a:rPr>
              <a:t>The "Bluetooth-Controlled RGB LED Strip" project provides a smart solution, allowing users to change colors, light effects, and sync flashing with music through their phones.</a:t>
            </a:r>
          </a:p>
          <a:p>
            <a:pPr algn="l">
              <a:lnSpc>
                <a:spcPts val="5257"/>
              </a:lnSpc>
            </a:pPr>
          </a:p>
          <a:p>
            <a:pPr algn="l">
              <a:lnSpc>
                <a:spcPts val="7122"/>
              </a:lnSpc>
            </a:pPr>
          </a:p>
        </p:txBody>
      </p:sp>
      <p:grpSp>
        <p:nvGrpSpPr>
          <p:cNvPr name="Group 5" id="5"/>
          <p:cNvGrpSpPr>
            <a:grpSpLocks noChangeAspect="true"/>
          </p:cNvGrpSpPr>
          <p:nvPr/>
        </p:nvGrpSpPr>
        <p:grpSpPr>
          <a:xfrm rot="0">
            <a:off x="13481747" y="536887"/>
            <a:ext cx="4806253" cy="6530235"/>
            <a:chOff x="0" y="0"/>
            <a:chExt cx="3364992" cy="4572000"/>
          </a:xfrm>
        </p:grpSpPr>
        <p:sp>
          <p:nvSpPr>
            <p:cNvPr name="Freeform 6" id="6"/>
            <p:cNvSpPr/>
            <p:nvPr/>
          </p:nvSpPr>
          <p:spPr>
            <a:xfrm flipH="false" flipV="false" rot="0">
              <a:off x="-14430" y="-18654"/>
              <a:ext cx="3539861" cy="4602770"/>
            </a:xfrm>
            <a:custGeom>
              <a:avLst/>
              <a:gdLst/>
              <a:ahLst/>
              <a:cxnLst/>
              <a:rect r="r" b="b" t="t" l="l"/>
              <a:pathLst>
                <a:path h="4602770" w="3539861">
                  <a:moveTo>
                    <a:pt x="3154043" y="370565"/>
                  </a:moveTo>
                  <a:cubicBezTo>
                    <a:pt x="3149740" y="364861"/>
                    <a:pt x="3145370" y="359189"/>
                    <a:pt x="3140931" y="353551"/>
                  </a:cubicBezTo>
                  <a:cubicBezTo>
                    <a:pt x="3082392" y="279158"/>
                    <a:pt x="3014204" y="214094"/>
                    <a:pt x="2936275" y="160224"/>
                  </a:cubicBezTo>
                  <a:cubicBezTo>
                    <a:pt x="2823060" y="81962"/>
                    <a:pt x="2687194" y="34683"/>
                    <a:pt x="2550433" y="22062"/>
                  </a:cubicBezTo>
                  <a:cubicBezTo>
                    <a:pt x="2311401" y="0"/>
                    <a:pt x="2064469" y="85852"/>
                    <a:pt x="1890673" y="251441"/>
                  </a:cubicBezTo>
                  <a:cubicBezTo>
                    <a:pt x="1723562" y="410662"/>
                    <a:pt x="1622575" y="637131"/>
                    <a:pt x="1430598" y="765279"/>
                  </a:cubicBezTo>
                  <a:cubicBezTo>
                    <a:pt x="1083906" y="996705"/>
                    <a:pt x="563193" y="830427"/>
                    <a:pt x="243218" y="1097579"/>
                  </a:cubicBezTo>
                  <a:cubicBezTo>
                    <a:pt x="63620" y="1247529"/>
                    <a:pt x="0" y="1501521"/>
                    <a:pt x="20102" y="1734627"/>
                  </a:cubicBezTo>
                  <a:cubicBezTo>
                    <a:pt x="40205" y="1967733"/>
                    <a:pt x="131565" y="2187758"/>
                    <a:pt x="215291" y="2406235"/>
                  </a:cubicBezTo>
                  <a:cubicBezTo>
                    <a:pt x="299017" y="2624711"/>
                    <a:pt x="377184" y="2852254"/>
                    <a:pt x="368928" y="3086079"/>
                  </a:cubicBezTo>
                  <a:cubicBezTo>
                    <a:pt x="362900" y="3256754"/>
                    <a:pt x="310997" y="3422120"/>
                    <a:pt x="283999" y="3590754"/>
                  </a:cubicBezTo>
                  <a:cubicBezTo>
                    <a:pt x="257000" y="3759387"/>
                    <a:pt x="257812" y="3942783"/>
                    <a:pt x="347642" y="4088027"/>
                  </a:cubicBezTo>
                  <a:cubicBezTo>
                    <a:pt x="440151" y="4237603"/>
                    <a:pt x="609029" y="4319614"/>
                    <a:pt x="771424" y="4387121"/>
                  </a:cubicBezTo>
                  <a:cubicBezTo>
                    <a:pt x="1053243" y="4504272"/>
                    <a:pt x="1351777" y="4602770"/>
                    <a:pt x="1656685" y="4589446"/>
                  </a:cubicBezTo>
                  <a:cubicBezTo>
                    <a:pt x="1961591" y="4576123"/>
                    <a:pt x="2275861" y="4431515"/>
                    <a:pt x="2421358" y="4163223"/>
                  </a:cubicBezTo>
                  <a:cubicBezTo>
                    <a:pt x="2655053" y="3732294"/>
                    <a:pt x="2388209" y="3172284"/>
                    <a:pt x="2571656" y="2717683"/>
                  </a:cubicBezTo>
                  <a:cubicBezTo>
                    <a:pt x="2665220" y="2485823"/>
                    <a:pt x="2862908" y="2315251"/>
                    <a:pt x="3015930" y="2117522"/>
                  </a:cubicBezTo>
                  <a:cubicBezTo>
                    <a:pt x="3383087" y="1643097"/>
                    <a:pt x="3539861" y="881930"/>
                    <a:pt x="3154043" y="370565"/>
                  </a:cubicBezTo>
                  <a:close/>
                </a:path>
              </a:pathLst>
            </a:custGeom>
            <a:blipFill>
              <a:blip r:embed="rId2"/>
              <a:stretch>
                <a:fillRect l="0" t="-15351" r="0" b="-15351"/>
              </a:stretch>
            </a:blipFill>
          </p:spPr>
        </p:sp>
        <p:sp>
          <p:nvSpPr>
            <p:cNvPr name="Freeform 7" id="7"/>
            <p:cNvSpPr/>
            <p:nvPr/>
          </p:nvSpPr>
          <p:spPr>
            <a:xfrm flipH="false" flipV="false" rot="0">
              <a:off x="2106" y="-6"/>
              <a:ext cx="3362886" cy="4572006"/>
            </a:xfrm>
            <a:custGeom>
              <a:avLst/>
              <a:gdLst/>
              <a:ahLst/>
              <a:cxnLst/>
              <a:rect r="r" b="b" t="t" l="l"/>
              <a:pathLst>
                <a:path h="4572006" w="3362886">
                  <a:moveTo>
                    <a:pt x="3362886" y="4572006"/>
                  </a:moveTo>
                  <a:lnTo>
                    <a:pt x="0" y="4572006"/>
                  </a:lnTo>
                  <a:lnTo>
                    <a:pt x="0" y="0"/>
                  </a:lnTo>
                  <a:lnTo>
                    <a:pt x="3362886" y="0"/>
                  </a:lnTo>
                  <a:lnTo>
                    <a:pt x="3362886" y="4572006"/>
                  </a:lnTo>
                  <a:close/>
                </a:path>
              </a:pathLst>
            </a:custGeom>
            <a:blipFill>
              <a:blip r:embed="rId3"/>
              <a:stretch>
                <a:fillRect l="-48" t="0" r="-48" b="0"/>
              </a:stretch>
            </a:blipFill>
          </p:spPr>
        </p:sp>
      </p:grpSp>
      <p:sp>
        <p:nvSpPr>
          <p:cNvPr name="TextBox 8" id="8"/>
          <p:cNvSpPr txBox="true"/>
          <p:nvPr/>
        </p:nvSpPr>
        <p:spPr>
          <a:xfrm rot="0">
            <a:off x="741193" y="261938"/>
            <a:ext cx="8402807" cy="1238250"/>
          </a:xfrm>
          <a:prstGeom prst="rect">
            <a:avLst/>
          </a:prstGeom>
        </p:spPr>
        <p:txBody>
          <a:bodyPr anchor="t" rtlCol="false" tIns="0" lIns="0" bIns="0" rIns="0">
            <a:spAutoFit/>
          </a:bodyPr>
          <a:lstStyle/>
          <a:p>
            <a:pPr algn="l">
              <a:lnSpc>
                <a:spcPts val="9600"/>
              </a:lnSpc>
            </a:pPr>
            <a:r>
              <a:rPr lang="en-US" b="true" sz="8000">
                <a:solidFill>
                  <a:srgbClr val="FFFFFF"/>
                </a:solidFill>
                <a:latin typeface="Linux Biolinum Bold"/>
                <a:ea typeface="Linux Biolinum Bold"/>
                <a:cs typeface="Linux Biolinum Bold"/>
                <a:sym typeface="Linux Biolinum Bold"/>
              </a:rPr>
              <a:t>CONTEXT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F2A37"/>
        </a:solidFill>
      </p:bgPr>
    </p:bg>
    <p:spTree>
      <p:nvGrpSpPr>
        <p:cNvPr id="1" name=""/>
        <p:cNvGrpSpPr/>
        <p:nvPr/>
      </p:nvGrpSpPr>
      <p:grpSpPr>
        <a:xfrm>
          <a:off x="0" y="0"/>
          <a:ext cx="0" cy="0"/>
          <a:chOff x="0" y="0"/>
          <a:chExt cx="0" cy="0"/>
        </a:xfrm>
      </p:grpSpPr>
      <p:sp>
        <p:nvSpPr>
          <p:cNvPr name="AutoShape 2" id="2"/>
          <p:cNvSpPr/>
          <p:nvPr/>
        </p:nvSpPr>
        <p:spPr>
          <a:xfrm flipH="true">
            <a:off x="2800531" y="3115237"/>
            <a:ext cx="4322101" cy="0"/>
          </a:xfrm>
          <a:prstGeom prst="line">
            <a:avLst/>
          </a:prstGeom>
          <a:ln cap="rnd" w="9525">
            <a:solidFill>
              <a:srgbClr val="FFFFFF"/>
            </a:solidFill>
            <a:prstDash val="solid"/>
            <a:headEnd type="none" len="sm" w="sm"/>
            <a:tailEnd type="none" len="sm" w="sm"/>
          </a:ln>
        </p:spPr>
      </p:sp>
      <p:sp>
        <p:nvSpPr>
          <p:cNvPr name="Freeform 3" id="3"/>
          <p:cNvSpPr/>
          <p:nvPr/>
        </p:nvSpPr>
        <p:spPr>
          <a:xfrm flipH="false" flipV="false" rot="0">
            <a:off x="10990162" y="4141788"/>
            <a:ext cx="888286" cy="888286"/>
          </a:xfrm>
          <a:custGeom>
            <a:avLst/>
            <a:gdLst/>
            <a:ahLst/>
            <a:cxnLst/>
            <a:rect r="r" b="b" t="t" l="l"/>
            <a:pathLst>
              <a:path h="888286" w="888286">
                <a:moveTo>
                  <a:pt x="0" y="0"/>
                </a:moveTo>
                <a:lnTo>
                  <a:pt x="888286" y="0"/>
                </a:lnTo>
                <a:lnTo>
                  <a:pt x="888286" y="888287"/>
                </a:lnTo>
                <a:lnTo>
                  <a:pt x="0" y="88828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flipH="true">
            <a:off x="2800531" y="5138738"/>
            <a:ext cx="4322101" cy="0"/>
          </a:xfrm>
          <a:prstGeom prst="line">
            <a:avLst/>
          </a:prstGeom>
          <a:ln cap="rnd" w="9525">
            <a:solidFill>
              <a:srgbClr val="FFFFFF"/>
            </a:solidFill>
            <a:prstDash val="solid"/>
            <a:headEnd type="none" len="sm" w="sm"/>
            <a:tailEnd type="none" len="sm" w="sm"/>
          </a:ln>
        </p:spPr>
      </p:sp>
      <p:sp>
        <p:nvSpPr>
          <p:cNvPr name="AutoShape 5" id="5"/>
          <p:cNvSpPr/>
          <p:nvPr/>
        </p:nvSpPr>
        <p:spPr>
          <a:xfrm flipH="true">
            <a:off x="2800531" y="9177338"/>
            <a:ext cx="4322101" cy="0"/>
          </a:xfrm>
          <a:prstGeom prst="line">
            <a:avLst/>
          </a:prstGeom>
          <a:ln cap="rnd" w="9525">
            <a:solidFill>
              <a:srgbClr val="FFFFFF"/>
            </a:solidFill>
            <a:prstDash val="solid"/>
            <a:headEnd type="none" len="sm" w="sm"/>
            <a:tailEnd type="none" len="sm" w="sm"/>
          </a:ln>
        </p:spPr>
      </p:sp>
      <p:sp>
        <p:nvSpPr>
          <p:cNvPr name="AutoShape 6" id="6"/>
          <p:cNvSpPr/>
          <p:nvPr/>
        </p:nvSpPr>
        <p:spPr>
          <a:xfrm flipH="true">
            <a:off x="2800531" y="7158038"/>
            <a:ext cx="4322101" cy="0"/>
          </a:xfrm>
          <a:prstGeom prst="line">
            <a:avLst/>
          </a:prstGeom>
          <a:ln cap="rnd" w="9525">
            <a:solidFill>
              <a:srgbClr val="FFFFFF"/>
            </a:solidFill>
            <a:prstDash val="solid"/>
            <a:headEnd type="none" len="sm" w="sm"/>
            <a:tailEnd type="none" len="sm" w="sm"/>
          </a:ln>
        </p:spPr>
      </p:sp>
      <p:sp>
        <p:nvSpPr>
          <p:cNvPr name="AutoShape 7" id="7"/>
          <p:cNvSpPr/>
          <p:nvPr/>
        </p:nvSpPr>
        <p:spPr>
          <a:xfrm flipH="true">
            <a:off x="12563078" y="3120000"/>
            <a:ext cx="4322101" cy="0"/>
          </a:xfrm>
          <a:prstGeom prst="line">
            <a:avLst/>
          </a:prstGeom>
          <a:ln cap="rnd" w="9525">
            <a:solidFill>
              <a:srgbClr val="FFFFFF"/>
            </a:solidFill>
            <a:prstDash val="solid"/>
            <a:headEnd type="none" len="sm" w="sm"/>
            <a:tailEnd type="none" len="sm" w="sm"/>
          </a:ln>
        </p:spPr>
      </p:sp>
      <p:sp>
        <p:nvSpPr>
          <p:cNvPr name="AutoShape 8" id="8"/>
          <p:cNvSpPr/>
          <p:nvPr/>
        </p:nvSpPr>
        <p:spPr>
          <a:xfrm flipH="true">
            <a:off x="12563078" y="5133975"/>
            <a:ext cx="4322101" cy="0"/>
          </a:xfrm>
          <a:prstGeom prst="line">
            <a:avLst/>
          </a:prstGeom>
          <a:ln cap="rnd" w="9525">
            <a:solidFill>
              <a:srgbClr val="FFFFFF"/>
            </a:solidFill>
            <a:prstDash val="solid"/>
            <a:headEnd type="none" len="sm" w="sm"/>
            <a:tailEnd type="none" len="sm" w="sm"/>
          </a:ln>
        </p:spPr>
      </p:sp>
      <p:sp>
        <p:nvSpPr>
          <p:cNvPr name="AutoShape 9" id="9"/>
          <p:cNvSpPr/>
          <p:nvPr/>
        </p:nvSpPr>
        <p:spPr>
          <a:xfrm flipH="true">
            <a:off x="12563078" y="7147950"/>
            <a:ext cx="4322101" cy="0"/>
          </a:xfrm>
          <a:prstGeom prst="line">
            <a:avLst/>
          </a:prstGeom>
          <a:ln cap="rnd" w="9525">
            <a:solidFill>
              <a:srgbClr val="FFFFFF"/>
            </a:solidFill>
            <a:prstDash val="solid"/>
            <a:headEnd type="none" len="sm" w="sm"/>
            <a:tailEnd type="none" len="sm" w="sm"/>
          </a:ln>
        </p:spPr>
      </p:sp>
      <p:sp>
        <p:nvSpPr>
          <p:cNvPr name="AutoShape 10" id="10"/>
          <p:cNvSpPr/>
          <p:nvPr/>
        </p:nvSpPr>
        <p:spPr>
          <a:xfrm flipH="true">
            <a:off x="12563078" y="9161926"/>
            <a:ext cx="4322101" cy="0"/>
          </a:xfrm>
          <a:prstGeom prst="line">
            <a:avLst/>
          </a:prstGeom>
          <a:ln cap="rnd" w="9525">
            <a:solidFill>
              <a:srgbClr val="FFFFFF"/>
            </a:solidFill>
            <a:prstDash val="solid"/>
            <a:headEnd type="none" len="sm" w="sm"/>
            <a:tailEnd type="none" len="sm" w="sm"/>
          </a:ln>
        </p:spPr>
      </p:sp>
      <p:sp>
        <p:nvSpPr>
          <p:cNvPr name="Freeform 11" id="11"/>
          <p:cNvSpPr/>
          <p:nvPr/>
        </p:nvSpPr>
        <p:spPr>
          <a:xfrm flipH="false" flipV="false" rot="0">
            <a:off x="773311" y="5595788"/>
            <a:ext cx="2027219" cy="2027219"/>
          </a:xfrm>
          <a:custGeom>
            <a:avLst/>
            <a:gdLst/>
            <a:ahLst/>
            <a:cxnLst/>
            <a:rect r="r" b="b" t="t" l="l"/>
            <a:pathLst>
              <a:path h="2027219" w="2027219">
                <a:moveTo>
                  <a:pt x="0" y="0"/>
                </a:moveTo>
                <a:lnTo>
                  <a:pt x="2027220" y="0"/>
                </a:lnTo>
                <a:lnTo>
                  <a:pt x="2027220" y="2027219"/>
                </a:lnTo>
                <a:lnTo>
                  <a:pt x="0" y="2027219"/>
                </a:lnTo>
                <a:lnTo>
                  <a:pt x="0" y="0"/>
                </a:lnTo>
                <a:close/>
              </a:path>
            </a:pathLst>
          </a:custGeom>
          <a:blipFill>
            <a:blip r:embed="rId4"/>
            <a:stretch>
              <a:fillRect l="0" t="0" r="0" b="0"/>
            </a:stretch>
          </a:blipFill>
        </p:spPr>
      </p:sp>
      <p:sp>
        <p:nvSpPr>
          <p:cNvPr name="Freeform 12" id="12"/>
          <p:cNvSpPr/>
          <p:nvPr/>
        </p:nvSpPr>
        <p:spPr>
          <a:xfrm flipH="true" flipV="false" rot="0">
            <a:off x="10977966" y="8226139"/>
            <a:ext cx="912679" cy="817988"/>
          </a:xfrm>
          <a:custGeom>
            <a:avLst/>
            <a:gdLst/>
            <a:ahLst/>
            <a:cxnLst/>
            <a:rect r="r" b="b" t="t" l="l"/>
            <a:pathLst>
              <a:path h="817988" w="912679">
                <a:moveTo>
                  <a:pt x="912678" y="0"/>
                </a:moveTo>
                <a:lnTo>
                  <a:pt x="0" y="0"/>
                </a:lnTo>
                <a:lnTo>
                  <a:pt x="0" y="817989"/>
                </a:lnTo>
                <a:lnTo>
                  <a:pt x="912678" y="817989"/>
                </a:lnTo>
                <a:lnTo>
                  <a:pt x="912678"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3" id="13"/>
          <p:cNvSpPr/>
          <p:nvPr/>
        </p:nvSpPr>
        <p:spPr>
          <a:xfrm flipH="false" flipV="false" rot="0">
            <a:off x="613913" y="7623007"/>
            <a:ext cx="2024253" cy="2024253"/>
          </a:xfrm>
          <a:custGeom>
            <a:avLst/>
            <a:gdLst/>
            <a:ahLst/>
            <a:cxnLst/>
            <a:rect r="r" b="b" t="t" l="l"/>
            <a:pathLst>
              <a:path h="2024253" w="2024253">
                <a:moveTo>
                  <a:pt x="0" y="0"/>
                </a:moveTo>
                <a:lnTo>
                  <a:pt x="2024252" y="0"/>
                </a:lnTo>
                <a:lnTo>
                  <a:pt x="2024252" y="2024253"/>
                </a:lnTo>
                <a:lnTo>
                  <a:pt x="0" y="2024253"/>
                </a:lnTo>
                <a:lnTo>
                  <a:pt x="0" y="0"/>
                </a:lnTo>
                <a:close/>
              </a:path>
            </a:pathLst>
          </a:custGeom>
          <a:blipFill>
            <a:blip r:embed="rId7"/>
            <a:stretch>
              <a:fillRect l="0" t="0" r="0" b="0"/>
            </a:stretch>
          </a:blipFill>
        </p:spPr>
      </p:sp>
      <p:sp>
        <p:nvSpPr>
          <p:cNvPr name="Freeform 14" id="14"/>
          <p:cNvSpPr/>
          <p:nvPr/>
        </p:nvSpPr>
        <p:spPr>
          <a:xfrm flipH="false" flipV="false" rot="0">
            <a:off x="10589750" y="1757362"/>
            <a:ext cx="1689110" cy="1689110"/>
          </a:xfrm>
          <a:custGeom>
            <a:avLst/>
            <a:gdLst/>
            <a:ahLst/>
            <a:cxnLst/>
            <a:rect r="r" b="b" t="t" l="l"/>
            <a:pathLst>
              <a:path h="1689110" w="1689110">
                <a:moveTo>
                  <a:pt x="0" y="0"/>
                </a:moveTo>
                <a:lnTo>
                  <a:pt x="1689110" y="0"/>
                </a:lnTo>
                <a:lnTo>
                  <a:pt x="1689110" y="1689111"/>
                </a:lnTo>
                <a:lnTo>
                  <a:pt x="0" y="1689111"/>
                </a:lnTo>
                <a:lnTo>
                  <a:pt x="0" y="0"/>
                </a:lnTo>
                <a:close/>
              </a:path>
            </a:pathLst>
          </a:custGeom>
          <a:blipFill>
            <a:blip r:embed="rId8"/>
            <a:stretch>
              <a:fillRect l="0" t="0" r="0" b="0"/>
            </a:stretch>
          </a:blipFill>
        </p:spPr>
      </p:sp>
      <p:sp>
        <p:nvSpPr>
          <p:cNvPr name="Freeform 15" id="15"/>
          <p:cNvSpPr/>
          <p:nvPr/>
        </p:nvSpPr>
        <p:spPr>
          <a:xfrm flipH="false" flipV="false" rot="0">
            <a:off x="10843776" y="6198891"/>
            <a:ext cx="1181058" cy="1181058"/>
          </a:xfrm>
          <a:custGeom>
            <a:avLst/>
            <a:gdLst/>
            <a:ahLst/>
            <a:cxnLst/>
            <a:rect r="r" b="b" t="t" l="l"/>
            <a:pathLst>
              <a:path h="1181058" w="1181058">
                <a:moveTo>
                  <a:pt x="0" y="0"/>
                </a:moveTo>
                <a:lnTo>
                  <a:pt x="1181058" y="0"/>
                </a:lnTo>
                <a:lnTo>
                  <a:pt x="1181058" y="1181058"/>
                </a:lnTo>
                <a:lnTo>
                  <a:pt x="0" y="1181058"/>
                </a:lnTo>
                <a:lnTo>
                  <a:pt x="0" y="0"/>
                </a:lnTo>
                <a:close/>
              </a:path>
            </a:pathLst>
          </a:custGeom>
          <a:blipFill>
            <a:blip r:embed="rId9"/>
            <a:stretch>
              <a:fillRect l="0" t="0" r="0" b="0"/>
            </a:stretch>
          </a:blipFill>
        </p:spPr>
      </p:sp>
      <p:sp>
        <p:nvSpPr>
          <p:cNvPr name="Freeform 16" id="16"/>
          <p:cNvSpPr/>
          <p:nvPr/>
        </p:nvSpPr>
        <p:spPr>
          <a:xfrm flipH="false" flipV="false" rot="0">
            <a:off x="857204" y="3761487"/>
            <a:ext cx="1859433" cy="2008935"/>
          </a:xfrm>
          <a:custGeom>
            <a:avLst/>
            <a:gdLst/>
            <a:ahLst/>
            <a:cxnLst/>
            <a:rect r="r" b="b" t="t" l="l"/>
            <a:pathLst>
              <a:path h="2008935" w="1859433">
                <a:moveTo>
                  <a:pt x="0" y="0"/>
                </a:moveTo>
                <a:lnTo>
                  <a:pt x="1859433" y="0"/>
                </a:lnTo>
                <a:lnTo>
                  <a:pt x="1859433" y="2008935"/>
                </a:lnTo>
                <a:lnTo>
                  <a:pt x="0" y="2008935"/>
                </a:lnTo>
                <a:lnTo>
                  <a:pt x="0" y="0"/>
                </a:lnTo>
                <a:close/>
              </a:path>
            </a:pathLst>
          </a:custGeom>
          <a:blipFill>
            <a:blip r:embed="rId10"/>
            <a:stretch>
              <a:fillRect l="0" t="0" r="0" b="0"/>
            </a:stretch>
          </a:blipFill>
        </p:spPr>
      </p:sp>
      <p:sp>
        <p:nvSpPr>
          <p:cNvPr name="Freeform 17" id="17"/>
          <p:cNvSpPr/>
          <p:nvPr/>
        </p:nvSpPr>
        <p:spPr>
          <a:xfrm flipH="false" flipV="false" rot="0">
            <a:off x="1162500" y="2138378"/>
            <a:ext cx="927079" cy="927079"/>
          </a:xfrm>
          <a:custGeom>
            <a:avLst/>
            <a:gdLst/>
            <a:ahLst/>
            <a:cxnLst/>
            <a:rect r="r" b="b" t="t" l="l"/>
            <a:pathLst>
              <a:path h="927079" w="927079">
                <a:moveTo>
                  <a:pt x="0" y="0"/>
                </a:moveTo>
                <a:lnTo>
                  <a:pt x="927078" y="0"/>
                </a:lnTo>
                <a:lnTo>
                  <a:pt x="927078" y="927079"/>
                </a:lnTo>
                <a:lnTo>
                  <a:pt x="0" y="927079"/>
                </a:lnTo>
                <a:lnTo>
                  <a:pt x="0" y="0"/>
                </a:lnTo>
                <a:close/>
              </a:path>
            </a:pathLst>
          </a:custGeom>
          <a:blipFill>
            <a:blip r:embed="rId11"/>
            <a:stretch>
              <a:fillRect l="0" t="0" r="0" b="0"/>
            </a:stretch>
          </a:blipFill>
        </p:spPr>
      </p:sp>
      <p:sp>
        <p:nvSpPr>
          <p:cNvPr name="TextBox 18" id="18"/>
          <p:cNvSpPr txBox="true"/>
          <p:nvPr/>
        </p:nvSpPr>
        <p:spPr>
          <a:xfrm rot="0">
            <a:off x="2800531" y="2347241"/>
            <a:ext cx="5462639" cy="379095"/>
          </a:xfrm>
          <a:prstGeom prst="rect">
            <a:avLst/>
          </a:prstGeom>
        </p:spPr>
        <p:txBody>
          <a:bodyPr anchor="t" rtlCol="false" tIns="0" lIns="0" bIns="0" rIns="0">
            <a:spAutoFit/>
          </a:bodyPr>
          <a:lstStyle/>
          <a:p>
            <a:pPr algn="l">
              <a:lnSpc>
                <a:spcPts val="3120"/>
              </a:lnSpc>
            </a:pPr>
            <a:r>
              <a:rPr lang="en-US" sz="2400">
                <a:solidFill>
                  <a:srgbClr val="FFFFFF"/>
                </a:solidFill>
                <a:latin typeface="Fahkwang"/>
                <a:ea typeface="Fahkwang"/>
                <a:cs typeface="Fahkwang"/>
                <a:sym typeface="Fahkwang"/>
              </a:rPr>
              <a:t>Introduce about our project</a:t>
            </a:r>
          </a:p>
        </p:txBody>
      </p:sp>
      <p:sp>
        <p:nvSpPr>
          <p:cNvPr name="TextBox 19" id="19"/>
          <p:cNvSpPr txBox="true"/>
          <p:nvPr/>
        </p:nvSpPr>
        <p:spPr>
          <a:xfrm rot="0">
            <a:off x="2800531" y="6410325"/>
            <a:ext cx="4001026" cy="379095"/>
          </a:xfrm>
          <a:prstGeom prst="rect">
            <a:avLst/>
          </a:prstGeom>
        </p:spPr>
        <p:txBody>
          <a:bodyPr anchor="t" rtlCol="false" tIns="0" lIns="0" bIns="0" rIns="0">
            <a:spAutoFit/>
          </a:bodyPr>
          <a:lstStyle/>
          <a:p>
            <a:pPr algn="l">
              <a:lnSpc>
                <a:spcPts val="3120"/>
              </a:lnSpc>
            </a:pPr>
            <a:r>
              <a:rPr lang="en-US" sz="2400">
                <a:solidFill>
                  <a:srgbClr val="FFFFFF"/>
                </a:solidFill>
                <a:latin typeface="Fahkwang"/>
                <a:ea typeface="Fahkwang"/>
                <a:cs typeface="Fahkwang"/>
                <a:sym typeface="Fahkwang"/>
              </a:rPr>
              <a:t>Function of Devices</a:t>
            </a:r>
          </a:p>
        </p:txBody>
      </p:sp>
      <p:sp>
        <p:nvSpPr>
          <p:cNvPr name="TextBox 20" id="20"/>
          <p:cNvSpPr txBox="true"/>
          <p:nvPr/>
        </p:nvSpPr>
        <p:spPr>
          <a:xfrm rot="0">
            <a:off x="2800531" y="4386859"/>
            <a:ext cx="2443468" cy="379095"/>
          </a:xfrm>
          <a:prstGeom prst="rect">
            <a:avLst/>
          </a:prstGeom>
        </p:spPr>
        <p:txBody>
          <a:bodyPr anchor="t" rtlCol="false" tIns="0" lIns="0" bIns="0" rIns="0">
            <a:spAutoFit/>
          </a:bodyPr>
          <a:lstStyle/>
          <a:p>
            <a:pPr algn="l">
              <a:lnSpc>
                <a:spcPts val="3120"/>
              </a:lnSpc>
            </a:pPr>
            <a:r>
              <a:rPr lang="en-US" sz="2400">
                <a:solidFill>
                  <a:srgbClr val="FFFFFF"/>
                </a:solidFill>
                <a:latin typeface="Fahkwang"/>
                <a:ea typeface="Fahkwang"/>
                <a:cs typeface="Fahkwang"/>
                <a:sym typeface="Fahkwang"/>
              </a:rPr>
              <a:t>Block Diagram</a:t>
            </a:r>
          </a:p>
        </p:txBody>
      </p:sp>
      <p:sp>
        <p:nvSpPr>
          <p:cNvPr name="TextBox 21" id="21"/>
          <p:cNvSpPr txBox="true"/>
          <p:nvPr/>
        </p:nvSpPr>
        <p:spPr>
          <a:xfrm rot="0">
            <a:off x="2800531" y="8429625"/>
            <a:ext cx="4435282" cy="379095"/>
          </a:xfrm>
          <a:prstGeom prst="rect">
            <a:avLst/>
          </a:prstGeom>
        </p:spPr>
        <p:txBody>
          <a:bodyPr anchor="t" rtlCol="false" tIns="0" lIns="0" bIns="0" rIns="0">
            <a:spAutoFit/>
          </a:bodyPr>
          <a:lstStyle/>
          <a:p>
            <a:pPr algn="l">
              <a:lnSpc>
                <a:spcPts val="3120"/>
              </a:lnSpc>
            </a:pPr>
            <a:r>
              <a:rPr lang="en-US" sz="2400">
                <a:solidFill>
                  <a:srgbClr val="FFFFFF"/>
                </a:solidFill>
                <a:latin typeface="Fahkwang"/>
                <a:ea typeface="Fahkwang"/>
                <a:cs typeface="Fahkwang"/>
                <a:sym typeface="Fahkwang"/>
              </a:rPr>
              <a:t>Flowchart</a:t>
            </a:r>
          </a:p>
        </p:txBody>
      </p:sp>
      <p:sp>
        <p:nvSpPr>
          <p:cNvPr name="TextBox 22" id="22"/>
          <p:cNvSpPr txBox="true"/>
          <p:nvPr/>
        </p:nvSpPr>
        <p:spPr>
          <a:xfrm rot="0">
            <a:off x="6009140" y="280988"/>
            <a:ext cx="6269720" cy="1238250"/>
          </a:xfrm>
          <a:prstGeom prst="rect">
            <a:avLst/>
          </a:prstGeom>
        </p:spPr>
        <p:txBody>
          <a:bodyPr anchor="t" rtlCol="false" tIns="0" lIns="0" bIns="0" rIns="0">
            <a:spAutoFit/>
          </a:bodyPr>
          <a:lstStyle/>
          <a:p>
            <a:pPr algn="ctr">
              <a:lnSpc>
                <a:spcPts val="9600"/>
              </a:lnSpc>
            </a:pPr>
            <a:r>
              <a:rPr lang="en-US" b="true" sz="8000">
                <a:solidFill>
                  <a:srgbClr val="FFFFFF"/>
                </a:solidFill>
                <a:latin typeface="Linux Biolinum Bold"/>
                <a:ea typeface="Linux Biolinum Bold"/>
                <a:cs typeface="Linux Biolinum Bold"/>
                <a:sym typeface="Linux Biolinum Bold"/>
              </a:rPr>
              <a:t>CONTENT</a:t>
            </a:r>
          </a:p>
        </p:txBody>
      </p:sp>
      <p:sp>
        <p:nvSpPr>
          <p:cNvPr name="TextBox 23" id="23"/>
          <p:cNvSpPr txBox="true"/>
          <p:nvPr/>
        </p:nvSpPr>
        <p:spPr>
          <a:xfrm rot="0">
            <a:off x="12563078" y="2347241"/>
            <a:ext cx="5462639" cy="379095"/>
          </a:xfrm>
          <a:prstGeom prst="rect">
            <a:avLst/>
          </a:prstGeom>
        </p:spPr>
        <p:txBody>
          <a:bodyPr anchor="t" rtlCol="false" tIns="0" lIns="0" bIns="0" rIns="0">
            <a:spAutoFit/>
          </a:bodyPr>
          <a:lstStyle/>
          <a:p>
            <a:pPr algn="l">
              <a:lnSpc>
                <a:spcPts val="3120"/>
              </a:lnSpc>
            </a:pPr>
            <a:r>
              <a:rPr lang="en-US" sz="2400">
                <a:solidFill>
                  <a:srgbClr val="FFFFFF"/>
                </a:solidFill>
                <a:latin typeface="Fahkwang"/>
                <a:ea typeface="Fahkwang"/>
                <a:cs typeface="Fahkwang"/>
                <a:sym typeface="Fahkwang"/>
              </a:rPr>
              <a:t>Actual photos of Project</a:t>
            </a:r>
          </a:p>
        </p:txBody>
      </p:sp>
      <p:sp>
        <p:nvSpPr>
          <p:cNvPr name="TextBox 24" id="24"/>
          <p:cNvSpPr txBox="true"/>
          <p:nvPr/>
        </p:nvSpPr>
        <p:spPr>
          <a:xfrm rot="0">
            <a:off x="12563078" y="4386859"/>
            <a:ext cx="5462639" cy="379095"/>
          </a:xfrm>
          <a:prstGeom prst="rect">
            <a:avLst/>
          </a:prstGeom>
        </p:spPr>
        <p:txBody>
          <a:bodyPr anchor="t" rtlCol="false" tIns="0" lIns="0" bIns="0" rIns="0">
            <a:spAutoFit/>
          </a:bodyPr>
          <a:lstStyle/>
          <a:p>
            <a:pPr algn="l">
              <a:lnSpc>
                <a:spcPts val="3120"/>
              </a:lnSpc>
            </a:pPr>
            <a:r>
              <a:rPr lang="en-US" sz="2400">
                <a:solidFill>
                  <a:srgbClr val="FFFFFF"/>
                </a:solidFill>
                <a:latin typeface="Fahkwang"/>
                <a:ea typeface="Fahkwang"/>
                <a:cs typeface="Fahkwang"/>
                <a:sym typeface="Fahkwang"/>
              </a:rPr>
              <a:t>Demo of Project</a:t>
            </a:r>
          </a:p>
        </p:txBody>
      </p:sp>
      <p:sp>
        <p:nvSpPr>
          <p:cNvPr name="TextBox 25" id="25"/>
          <p:cNvSpPr txBox="true"/>
          <p:nvPr/>
        </p:nvSpPr>
        <p:spPr>
          <a:xfrm rot="0">
            <a:off x="12563078" y="6410325"/>
            <a:ext cx="5462639" cy="379095"/>
          </a:xfrm>
          <a:prstGeom prst="rect">
            <a:avLst/>
          </a:prstGeom>
        </p:spPr>
        <p:txBody>
          <a:bodyPr anchor="t" rtlCol="false" tIns="0" lIns="0" bIns="0" rIns="0">
            <a:spAutoFit/>
          </a:bodyPr>
          <a:lstStyle/>
          <a:p>
            <a:pPr algn="l">
              <a:lnSpc>
                <a:spcPts val="3120"/>
              </a:lnSpc>
            </a:pPr>
            <a:r>
              <a:rPr lang="en-US" sz="2400">
                <a:solidFill>
                  <a:srgbClr val="FFFFFF"/>
                </a:solidFill>
                <a:latin typeface="Fahkwang"/>
                <a:ea typeface="Fahkwang"/>
                <a:cs typeface="Fahkwang"/>
                <a:sym typeface="Fahkwang"/>
              </a:rPr>
              <a:t>Conclusion</a:t>
            </a:r>
          </a:p>
        </p:txBody>
      </p:sp>
      <p:sp>
        <p:nvSpPr>
          <p:cNvPr name="TextBox 26" id="26"/>
          <p:cNvSpPr txBox="true"/>
          <p:nvPr/>
        </p:nvSpPr>
        <p:spPr>
          <a:xfrm rot="0">
            <a:off x="12497792" y="8429625"/>
            <a:ext cx="5462639" cy="379095"/>
          </a:xfrm>
          <a:prstGeom prst="rect">
            <a:avLst/>
          </a:prstGeom>
        </p:spPr>
        <p:txBody>
          <a:bodyPr anchor="t" rtlCol="false" tIns="0" lIns="0" bIns="0" rIns="0">
            <a:spAutoFit/>
          </a:bodyPr>
          <a:lstStyle/>
          <a:p>
            <a:pPr algn="l">
              <a:lnSpc>
                <a:spcPts val="3120"/>
              </a:lnSpc>
            </a:pPr>
            <a:r>
              <a:rPr lang="en-US" sz="2400">
                <a:solidFill>
                  <a:srgbClr val="FFFFFF"/>
                </a:solidFill>
                <a:latin typeface="Fahkwang"/>
                <a:ea typeface="Fahkwang"/>
                <a:cs typeface="Fahkwang"/>
                <a:sym typeface="Fahkwang"/>
              </a:rPr>
              <a:t>Future Development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DBDCDD"/>
        </a:solidFill>
      </p:bgPr>
    </p:bg>
    <p:spTree>
      <p:nvGrpSpPr>
        <p:cNvPr id="1" name=""/>
        <p:cNvGrpSpPr/>
        <p:nvPr/>
      </p:nvGrpSpPr>
      <p:grpSpPr>
        <a:xfrm>
          <a:off x="0" y="0"/>
          <a:ext cx="0" cy="0"/>
          <a:chOff x="0" y="0"/>
          <a:chExt cx="0" cy="0"/>
        </a:xfrm>
      </p:grpSpPr>
      <p:sp>
        <p:nvSpPr>
          <p:cNvPr name="Freeform 2" id="2"/>
          <p:cNvSpPr/>
          <p:nvPr/>
        </p:nvSpPr>
        <p:spPr>
          <a:xfrm flipH="false" flipV="false" rot="-3716505">
            <a:off x="-2238628" y="-2235792"/>
            <a:ext cx="7303770" cy="8229600"/>
          </a:xfrm>
          <a:custGeom>
            <a:avLst/>
            <a:gdLst/>
            <a:ahLst/>
            <a:cxnLst/>
            <a:rect r="r" b="b" t="t" l="l"/>
            <a:pathLst>
              <a:path h="8229600" w="7303770">
                <a:moveTo>
                  <a:pt x="0" y="0"/>
                </a:moveTo>
                <a:lnTo>
                  <a:pt x="7303770" y="0"/>
                </a:lnTo>
                <a:lnTo>
                  <a:pt x="73037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364982">
            <a:off x="-1262337" y="4141016"/>
            <a:ext cx="8597036" cy="10234567"/>
          </a:xfrm>
          <a:custGeom>
            <a:avLst/>
            <a:gdLst/>
            <a:ahLst/>
            <a:cxnLst/>
            <a:rect r="r" b="b" t="t" l="l"/>
            <a:pathLst>
              <a:path h="10234567" w="8597036">
                <a:moveTo>
                  <a:pt x="0" y="0"/>
                </a:moveTo>
                <a:lnTo>
                  <a:pt x="8597036" y="0"/>
                </a:lnTo>
                <a:lnTo>
                  <a:pt x="8597036" y="10234568"/>
                </a:lnTo>
                <a:lnTo>
                  <a:pt x="0" y="10234568"/>
                </a:lnTo>
                <a:lnTo>
                  <a:pt x="0" y="0"/>
                </a:lnTo>
                <a:close/>
              </a:path>
            </a:pathLst>
          </a:custGeom>
          <a:blipFill>
            <a:blip r:embed="rId3"/>
            <a:stretch>
              <a:fillRect l="0" t="0" r="0" b="0"/>
            </a:stretch>
          </a:blipFill>
        </p:spPr>
      </p:sp>
      <p:grpSp>
        <p:nvGrpSpPr>
          <p:cNvPr name="Group 4" id="4"/>
          <p:cNvGrpSpPr>
            <a:grpSpLocks noChangeAspect="true"/>
          </p:cNvGrpSpPr>
          <p:nvPr/>
        </p:nvGrpSpPr>
        <p:grpSpPr>
          <a:xfrm rot="0">
            <a:off x="833807" y="2546035"/>
            <a:ext cx="7120686" cy="6446538"/>
            <a:chOff x="0" y="0"/>
            <a:chExt cx="5580380" cy="5052060"/>
          </a:xfrm>
        </p:grpSpPr>
        <p:sp>
          <p:nvSpPr>
            <p:cNvPr name="Freeform 5" id="5"/>
            <p:cNvSpPr/>
            <p:nvPr/>
          </p:nvSpPr>
          <p:spPr>
            <a:xfrm flipH="false" flipV="false" rot="0">
              <a:off x="-635000" y="-673100"/>
              <a:ext cx="6488430" cy="6027420"/>
            </a:xfrm>
            <a:custGeom>
              <a:avLst/>
              <a:gdLst/>
              <a:ahLst/>
              <a:cxnLst/>
              <a:rect r="r" b="b" t="t" l="l"/>
              <a:pathLst>
                <a:path h="6027420" w="6488430">
                  <a:moveTo>
                    <a:pt x="5344160" y="1055370"/>
                  </a:moveTo>
                  <a:cubicBezTo>
                    <a:pt x="4573270" y="651510"/>
                    <a:pt x="3856990" y="1112520"/>
                    <a:pt x="3284220" y="1112520"/>
                  </a:cubicBezTo>
                  <a:cubicBezTo>
                    <a:pt x="2839720" y="1112520"/>
                    <a:pt x="2001520" y="0"/>
                    <a:pt x="1000760" y="1314450"/>
                  </a:cubicBezTo>
                  <a:cubicBezTo>
                    <a:pt x="0" y="2628900"/>
                    <a:pt x="1247140" y="3865880"/>
                    <a:pt x="2368550" y="4946650"/>
                  </a:cubicBezTo>
                  <a:cubicBezTo>
                    <a:pt x="3489960" y="6027420"/>
                    <a:pt x="5013960" y="6009640"/>
                    <a:pt x="5894070" y="4725670"/>
                  </a:cubicBezTo>
                  <a:cubicBezTo>
                    <a:pt x="6488430" y="3859530"/>
                    <a:pt x="6229350" y="1520190"/>
                    <a:pt x="5344160" y="1055370"/>
                  </a:cubicBezTo>
                  <a:close/>
                </a:path>
              </a:pathLst>
            </a:custGeom>
            <a:blipFill>
              <a:blip r:embed="rId4"/>
              <a:stretch>
                <a:fillRect l="0" t="-5227" r="0" b="-5227"/>
              </a:stretch>
            </a:blipFill>
          </p:spPr>
        </p:sp>
      </p:grpSp>
      <p:sp>
        <p:nvSpPr>
          <p:cNvPr name="TextBox 6" id="6"/>
          <p:cNvSpPr txBox="true"/>
          <p:nvPr/>
        </p:nvSpPr>
        <p:spPr>
          <a:xfrm rot="0">
            <a:off x="8462258" y="3147404"/>
            <a:ext cx="8797042" cy="6110896"/>
          </a:xfrm>
          <a:prstGeom prst="rect">
            <a:avLst/>
          </a:prstGeom>
        </p:spPr>
        <p:txBody>
          <a:bodyPr anchor="t" rtlCol="false" tIns="0" lIns="0" bIns="0" rIns="0">
            <a:spAutoFit/>
          </a:bodyPr>
          <a:lstStyle/>
          <a:p>
            <a:pPr algn="l">
              <a:lnSpc>
                <a:spcPts val="4842"/>
              </a:lnSpc>
            </a:pPr>
            <a:r>
              <a:rPr lang="en-US" sz="3725">
                <a:solidFill>
                  <a:srgbClr val="0F2A37"/>
                </a:solidFill>
                <a:latin typeface="Fahkwang"/>
                <a:ea typeface="Fahkwang"/>
                <a:cs typeface="Fahkwang"/>
                <a:sym typeface="Fahkwang"/>
              </a:rPr>
              <a:t>The "Bluetooth-Controlled RGB LED Strip" project is designed to allow users to easily control an LED strip using a mobile app via a Bluetooth connection with Arduino. </a:t>
            </a:r>
          </a:p>
          <a:p>
            <a:pPr algn="l">
              <a:lnSpc>
                <a:spcPts val="4842"/>
              </a:lnSpc>
            </a:pPr>
          </a:p>
          <a:p>
            <a:pPr algn="l">
              <a:lnSpc>
                <a:spcPts val="4842"/>
              </a:lnSpc>
            </a:pPr>
            <a:r>
              <a:rPr lang="en-US" sz="3725">
                <a:solidFill>
                  <a:srgbClr val="0F2A37"/>
                </a:solidFill>
                <a:latin typeface="Fahkwang"/>
                <a:ea typeface="Fahkwang"/>
                <a:cs typeface="Fahkwang"/>
                <a:sym typeface="Fahkwang"/>
              </a:rPr>
              <a:t>Additionally, the system integrates a sound sensor, enabling the lights to blink in response to ambient sound while maintaining the selected color.</a:t>
            </a:r>
          </a:p>
        </p:txBody>
      </p:sp>
      <p:sp>
        <p:nvSpPr>
          <p:cNvPr name="TextBox 7" id="7"/>
          <p:cNvSpPr txBox="true"/>
          <p:nvPr/>
        </p:nvSpPr>
        <p:spPr>
          <a:xfrm rot="0">
            <a:off x="1413257" y="400050"/>
            <a:ext cx="16751971" cy="1238250"/>
          </a:xfrm>
          <a:prstGeom prst="rect">
            <a:avLst/>
          </a:prstGeom>
        </p:spPr>
        <p:txBody>
          <a:bodyPr anchor="t" rtlCol="false" tIns="0" lIns="0" bIns="0" rIns="0">
            <a:spAutoFit/>
          </a:bodyPr>
          <a:lstStyle/>
          <a:p>
            <a:pPr algn="l">
              <a:lnSpc>
                <a:spcPts val="9600"/>
              </a:lnSpc>
            </a:pPr>
            <a:r>
              <a:rPr lang="en-US" b="true" sz="8000">
                <a:solidFill>
                  <a:srgbClr val="000000"/>
                </a:solidFill>
                <a:latin typeface="Linux Biolinum Bold"/>
                <a:ea typeface="Linux Biolinum Bold"/>
                <a:cs typeface="Linux Biolinum Bold"/>
                <a:sym typeface="Linux Biolinum Bold"/>
              </a:rPr>
              <a:t>INTRODUCTION ABOUT PROJECT</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3D7692"/>
        </a:solidFill>
      </p:bgPr>
    </p:bg>
    <p:spTree>
      <p:nvGrpSpPr>
        <p:cNvPr id="1" name=""/>
        <p:cNvGrpSpPr/>
        <p:nvPr/>
      </p:nvGrpSpPr>
      <p:grpSpPr>
        <a:xfrm>
          <a:off x="0" y="0"/>
          <a:ext cx="0" cy="0"/>
          <a:chOff x="0" y="0"/>
          <a:chExt cx="0" cy="0"/>
        </a:xfrm>
      </p:grpSpPr>
      <p:sp>
        <p:nvSpPr>
          <p:cNvPr name="Freeform 2" id="2"/>
          <p:cNvSpPr/>
          <p:nvPr/>
        </p:nvSpPr>
        <p:spPr>
          <a:xfrm flipH="false" flipV="false" rot="-2571200">
            <a:off x="6481955" y="-649127"/>
            <a:ext cx="14343539" cy="13070550"/>
          </a:xfrm>
          <a:custGeom>
            <a:avLst/>
            <a:gdLst/>
            <a:ahLst/>
            <a:cxnLst/>
            <a:rect r="r" b="b" t="t" l="l"/>
            <a:pathLst>
              <a:path h="13070550" w="14343539">
                <a:moveTo>
                  <a:pt x="0" y="0"/>
                </a:moveTo>
                <a:lnTo>
                  <a:pt x="14343538" y="0"/>
                </a:lnTo>
                <a:lnTo>
                  <a:pt x="14343538" y="13070550"/>
                </a:lnTo>
                <a:lnTo>
                  <a:pt x="0" y="13070550"/>
                </a:lnTo>
                <a:lnTo>
                  <a:pt x="0" y="0"/>
                </a:lnTo>
                <a:close/>
              </a:path>
            </a:pathLst>
          </a:custGeom>
          <a:blipFill>
            <a:blip r:embed="rId2"/>
            <a:stretch>
              <a:fillRect l="0" t="0" r="0" b="0"/>
            </a:stretch>
          </a:blipFill>
        </p:spPr>
      </p:sp>
      <p:sp>
        <p:nvSpPr>
          <p:cNvPr name="Freeform 3" id="3"/>
          <p:cNvSpPr/>
          <p:nvPr/>
        </p:nvSpPr>
        <p:spPr>
          <a:xfrm flipH="false" flipV="false" rot="0">
            <a:off x="1099835" y="1200104"/>
            <a:ext cx="16088330" cy="8667588"/>
          </a:xfrm>
          <a:custGeom>
            <a:avLst/>
            <a:gdLst/>
            <a:ahLst/>
            <a:cxnLst/>
            <a:rect r="r" b="b" t="t" l="l"/>
            <a:pathLst>
              <a:path h="8667588" w="16088330">
                <a:moveTo>
                  <a:pt x="0" y="0"/>
                </a:moveTo>
                <a:lnTo>
                  <a:pt x="16088330" y="0"/>
                </a:lnTo>
                <a:lnTo>
                  <a:pt x="16088330" y="8667588"/>
                </a:lnTo>
                <a:lnTo>
                  <a:pt x="0" y="8667588"/>
                </a:lnTo>
                <a:lnTo>
                  <a:pt x="0" y="0"/>
                </a:lnTo>
                <a:close/>
              </a:path>
            </a:pathLst>
          </a:custGeom>
          <a:blipFill>
            <a:blip r:embed="rId3"/>
            <a:stretch>
              <a:fillRect l="0" t="0" r="0" b="0"/>
            </a:stretch>
          </a:blipFill>
        </p:spPr>
      </p:sp>
      <p:sp>
        <p:nvSpPr>
          <p:cNvPr name="TextBox 4" id="4"/>
          <p:cNvSpPr txBox="true"/>
          <p:nvPr/>
        </p:nvSpPr>
        <p:spPr>
          <a:xfrm rot="0">
            <a:off x="3007133" y="-19050"/>
            <a:ext cx="12273734" cy="1238250"/>
          </a:xfrm>
          <a:prstGeom prst="rect">
            <a:avLst/>
          </a:prstGeom>
        </p:spPr>
        <p:txBody>
          <a:bodyPr anchor="t" rtlCol="false" tIns="0" lIns="0" bIns="0" rIns="0">
            <a:spAutoFit/>
          </a:bodyPr>
          <a:lstStyle/>
          <a:p>
            <a:pPr algn="ctr">
              <a:lnSpc>
                <a:spcPts val="9600"/>
              </a:lnSpc>
            </a:pPr>
            <a:r>
              <a:rPr lang="en-US" b="true" sz="8000">
                <a:solidFill>
                  <a:srgbClr val="000000"/>
                </a:solidFill>
                <a:latin typeface="Linux Biolinum Bold"/>
                <a:ea typeface="Linux Biolinum Bold"/>
                <a:cs typeface="Linux Biolinum Bold"/>
                <a:sym typeface="Linux Biolinum Bold"/>
              </a:rPr>
              <a:t>CIRCUIT</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DBDCDD"/>
        </a:solidFill>
      </p:bgPr>
    </p:bg>
    <p:spTree>
      <p:nvGrpSpPr>
        <p:cNvPr id="1" name=""/>
        <p:cNvGrpSpPr/>
        <p:nvPr/>
      </p:nvGrpSpPr>
      <p:grpSpPr>
        <a:xfrm>
          <a:off x="0" y="0"/>
          <a:ext cx="0" cy="0"/>
          <a:chOff x="0" y="0"/>
          <a:chExt cx="0" cy="0"/>
        </a:xfrm>
      </p:grpSpPr>
      <p:sp>
        <p:nvSpPr>
          <p:cNvPr name="Freeform 2" id="2"/>
          <p:cNvSpPr/>
          <p:nvPr/>
        </p:nvSpPr>
        <p:spPr>
          <a:xfrm flipH="false" flipV="false" rot="-3716505">
            <a:off x="-2238628" y="-2235792"/>
            <a:ext cx="7303770" cy="8229600"/>
          </a:xfrm>
          <a:custGeom>
            <a:avLst/>
            <a:gdLst/>
            <a:ahLst/>
            <a:cxnLst/>
            <a:rect r="r" b="b" t="t" l="l"/>
            <a:pathLst>
              <a:path h="8229600" w="7303770">
                <a:moveTo>
                  <a:pt x="0" y="0"/>
                </a:moveTo>
                <a:lnTo>
                  <a:pt x="7303770" y="0"/>
                </a:lnTo>
                <a:lnTo>
                  <a:pt x="7303770" y="8229600"/>
                </a:lnTo>
                <a:lnTo>
                  <a:pt x="0" y="8229600"/>
                </a:lnTo>
                <a:lnTo>
                  <a:pt x="0" y="0"/>
                </a:lnTo>
                <a:close/>
              </a:path>
            </a:pathLst>
          </a:custGeom>
          <a:blipFill>
            <a:blip r:embed="rId2"/>
            <a:stretch>
              <a:fillRect l="0" t="0" r="0" b="0"/>
            </a:stretch>
          </a:blipFill>
        </p:spPr>
      </p:sp>
      <p:sp>
        <p:nvSpPr>
          <p:cNvPr name="Freeform 3" id="3"/>
          <p:cNvSpPr/>
          <p:nvPr/>
        </p:nvSpPr>
        <p:spPr>
          <a:xfrm flipH="false" flipV="false" rot="-6364982">
            <a:off x="-1262337" y="4141016"/>
            <a:ext cx="8597036" cy="10234567"/>
          </a:xfrm>
          <a:custGeom>
            <a:avLst/>
            <a:gdLst/>
            <a:ahLst/>
            <a:cxnLst/>
            <a:rect r="r" b="b" t="t" l="l"/>
            <a:pathLst>
              <a:path h="10234567" w="8597036">
                <a:moveTo>
                  <a:pt x="0" y="0"/>
                </a:moveTo>
                <a:lnTo>
                  <a:pt x="8597036" y="0"/>
                </a:lnTo>
                <a:lnTo>
                  <a:pt x="8597036" y="10234568"/>
                </a:lnTo>
                <a:lnTo>
                  <a:pt x="0" y="10234568"/>
                </a:lnTo>
                <a:lnTo>
                  <a:pt x="0" y="0"/>
                </a:lnTo>
                <a:close/>
              </a:path>
            </a:pathLst>
          </a:custGeom>
          <a:blipFill>
            <a:blip r:embed="rId3"/>
            <a:stretch>
              <a:fillRect l="0" t="0" r="0" b="0"/>
            </a:stretch>
          </a:blipFill>
        </p:spPr>
      </p:sp>
      <p:sp>
        <p:nvSpPr>
          <p:cNvPr name="Freeform 4" id="4"/>
          <p:cNvSpPr/>
          <p:nvPr/>
        </p:nvSpPr>
        <p:spPr>
          <a:xfrm flipH="false" flipV="false" rot="0">
            <a:off x="488156" y="2507690"/>
            <a:ext cx="17276064" cy="5894001"/>
          </a:xfrm>
          <a:custGeom>
            <a:avLst/>
            <a:gdLst/>
            <a:ahLst/>
            <a:cxnLst/>
            <a:rect r="r" b="b" t="t" l="l"/>
            <a:pathLst>
              <a:path h="5894001" w="17276064">
                <a:moveTo>
                  <a:pt x="0" y="0"/>
                </a:moveTo>
                <a:lnTo>
                  <a:pt x="17276064" y="0"/>
                </a:lnTo>
                <a:lnTo>
                  <a:pt x="17276064" y="5894001"/>
                </a:lnTo>
                <a:lnTo>
                  <a:pt x="0" y="5894001"/>
                </a:lnTo>
                <a:lnTo>
                  <a:pt x="0" y="0"/>
                </a:lnTo>
                <a:close/>
              </a:path>
            </a:pathLst>
          </a:custGeom>
          <a:blipFill>
            <a:blip r:embed="rId4"/>
            <a:stretch>
              <a:fillRect l="0" t="-907" r="0" b="-1350"/>
            </a:stretch>
          </a:blipFill>
        </p:spPr>
      </p:sp>
      <p:sp>
        <p:nvSpPr>
          <p:cNvPr name="TextBox 5" id="5"/>
          <p:cNvSpPr txBox="true"/>
          <p:nvPr/>
        </p:nvSpPr>
        <p:spPr>
          <a:xfrm rot="0">
            <a:off x="3007133" y="400050"/>
            <a:ext cx="12273734" cy="1238250"/>
          </a:xfrm>
          <a:prstGeom prst="rect">
            <a:avLst/>
          </a:prstGeom>
        </p:spPr>
        <p:txBody>
          <a:bodyPr anchor="t" rtlCol="false" tIns="0" lIns="0" bIns="0" rIns="0">
            <a:spAutoFit/>
          </a:bodyPr>
          <a:lstStyle/>
          <a:p>
            <a:pPr algn="ctr">
              <a:lnSpc>
                <a:spcPts val="9600"/>
              </a:lnSpc>
            </a:pPr>
            <a:r>
              <a:rPr lang="en-US" b="true" sz="8000">
                <a:solidFill>
                  <a:srgbClr val="000000"/>
                </a:solidFill>
                <a:latin typeface="Linux Biolinum Bold"/>
                <a:ea typeface="Linux Biolinum Bold"/>
                <a:cs typeface="Linux Biolinum Bold"/>
                <a:sym typeface="Linux Biolinum Bold"/>
              </a:rPr>
              <a:t>BLOCK DIAGRAM</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3D7692"/>
        </a:solidFill>
      </p:bgPr>
    </p:bg>
    <p:spTree>
      <p:nvGrpSpPr>
        <p:cNvPr id="1" name=""/>
        <p:cNvGrpSpPr/>
        <p:nvPr/>
      </p:nvGrpSpPr>
      <p:grpSpPr>
        <a:xfrm>
          <a:off x="0" y="0"/>
          <a:ext cx="0" cy="0"/>
          <a:chOff x="0" y="0"/>
          <a:chExt cx="0" cy="0"/>
        </a:xfrm>
      </p:grpSpPr>
      <p:sp>
        <p:nvSpPr>
          <p:cNvPr name="AutoShape 2" id="2"/>
          <p:cNvSpPr/>
          <p:nvPr/>
        </p:nvSpPr>
        <p:spPr>
          <a:xfrm flipH="true">
            <a:off x="6088648" y="9253538"/>
            <a:ext cx="8115300" cy="0"/>
          </a:xfrm>
          <a:prstGeom prst="line">
            <a:avLst/>
          </a:prstGeom>
          <a:ln cap="rnd" w="9525">
            <a:solidFill>
              <a:srgbClr val="FFFFFF"/>
            </a:solidFill>
            <a:prstDash val="solid"/>
            <a:headEnd type="none" len="sm" w="sm"/>
            <a:tailEnd type="none" len="sm" w="sm"/>
          </a:ln>
        </p:spPr>
      </p:sp>
      <p:sp>
        <p:nvSpPr>
          <p:cNvPr name="AutoShape 3" id="3"/>
          <p:cNvSpPr/>
          <p:nvPr/>
        </p:nvSpPr>
        <p:spPr>
          <a:xfrm flipH="true">
            <a:off x="6088648" y="5133975"/>
            <a:ext cx="8115300" cy="0"/>
          </a:xfrm>
          <a:prstGeom prst="line">
            <a:avLst/>
          </a:prstGeom>
          <a:ln cap="rnd" w="9525">
            <a:solidFill>
              <a:srgbClr val="FFFFFF"/>
            </a:solidFill>
            <a:prstDash val="solid"/>
            <a:headEnd type="none" len="sm" w="sm"/>
            <a:tailEnd type="none" len="sm" w="sm"/>
          </a:ln>
        </p:spPr>
      </p:sp>
      <p:sp>
        <p:nvSpPr>
          <p:cNvPr name="Freeform 4" id="4"/>
          <p:cNvSpPr/>
          <p:nvPr/>
        </p:nvSpPr>
        <p:spPr>
          <a:xfrm flipH="false" flipV="false" rot="0">
            <a:off x="1028700" y="2258609"/>
            <a:ext cx="3178479" cy="2880128"/>
          </a:xfrm>
          <a:custGeom>
            <a:avLst/>
            <a:gdLst/>
            <a:ahLst/>
            <a:cxnLst/>
            <a:rect r="r" b="b" t="t" l="l"/>
            <a:pathLst>
              <a:path h="2880128" w="3178479">
                <a:moveTo>
                  <a:pt x="0" y="0"/>
                </a:moveTo>
                <a:lnTo>
                  <a:pt x="3178479" y="0"/>
                </a:lnTo>
                <a:lnTo>
                  <a:pt x="3178479" y="2880129"/>
                </a:lnTo>
                <a:lnTo>
                  <a:pt x="0" y="2880129"/>
                </a:lnTo>
                <a:lnTo>
                  <a:pt x="0" y="0"/>
                </a:lnTo>
                <a:close/>
              </a:path>
            </a:pathLst>
          </a:custGeom>
          <a:blipFill>
            <a:blip r:embed="rId2"/>
            <a:stretch>
              <a:fillRect l="0" t="-10358" r="0" b="0"/>
            </a:stretch>
          </a:blipFill>
        </p:spPr>
      </p:sp>
      <p:sp>
        <p:nvSpPr>
          <p:cNvPr name="TextBox 5" id="5"/>
          <p:cNvSpPr txBox="true"/>
          <p:nvPr/>
        </p:nvSpPr>
        <p:spPr>
          <a:xfrm rot="0">
            <a:off x="1028700" y="400050"/>
            <a:ext cx="13992023" cy="1238250"/>
          </a:xfrm>
          <a:prstGeom prst="rect">
            <a:avLst/>
          </a:prstGeom>
        </p:spPr>
        <p:txBody>
          <a:bodyPr anchor="t" rtlCol="false" tIns="0" lIns="0" bIns="0" rIns="0">
            <a:spAutoFit/>
          </a:bodyPr>
          <a:lstStyle/>
          <a:p>
            <a:pPr algn="l">
              <a:lnSpc>
                <a:spcPts val="9600"/>
              </a:lnSpc>
            </a:pPr>
            <a:r>
              <a:rPr lang="en-US" b="true" sz="8000">
                <a:solidFill>
                  <a:srgbClr val="FFFFFF"/>
                </a:solidFill>
                <a:latin typeface="Linux Biolinum Bold"/>
                <a:ea typeface="Linux Biolinum Bold"/>
                <a:cs typeface="Linux Biolinum Bold"/>
                <a:sym typeface="Linux Biolinum Bold"/>
              </a:rPr>
              <a:t>THE FUNCTION OF DEVICES</a:t>
            </a:r>
          </a:p>
        </p:txBody>
      </p:sp>
      <p:sp>
        <p:nvSpPr>
          <p:cNvPr name="Freeform 6" id="6"/>
          <p:cNvSpPr/>
          <p:nvPr/>
        </p:nvSpPr>
        <p:spPr>
          <a:xfrm flipH="false" flipV="false" rot="-2571200">
            <a:off x="7032179" y="-100162"/>
            <a:ext cx="14343539" cy="13070550"/>
          </a:xfrm>
          <a:custGeom>
            <a:avLst/>
            <a:gdLst/>
            <a:ahLst/>
            <a:cxnLst/>
            <a:rect r="r" b="b" t="t" l="l"/>
            <a:pathLst>
              <a:path h="13070550" w="14343539">
                <a:moveTo>
                  <a:pt x="0" y="0"/>
                </a:moveTo>
                <a:lnTo>
                  <a:pt x="14343538" y="0"/>
                </a:lnTo>
                <a:lnTo>
                  <a:pt x="14343538" y="13070550"/>
                </a:lnTo>
                <a:lnTo>
                  <a:pt x="0" y="13070550"/>
                </a:lnTo>
                <a:lnTo>
                  <a:pt x="0" y="0"/>
                </a:lnTo>
                <a:close/>
              </a:path>
            </a:pathLst>
          </a:custGeom>
          <a:blipFill>
            <a:blip r:embed="rId3"/>
            <a:stretch>
              <a:fillRect l="0" t="0" r="0" b="0"/>
            </a:stretch>
          </a:blipFill>
        </p:spPr>
      </p:sp>
      <p:sp>
        <p:nvSpPr>
          <p:cNvPr name="TextBox 7" id="7"/>
          <p:cNvSpPr txBox="true"/>
          <p:nvPr/>
        </p:nvSpPr>
        <p:spPr>
          <a:xfrm rot="0">
            <a:off x="4799852" y="2220509"/>
            <a:ext cx="2982564" cy="1192414"/>
          </a:xfrm>
          <a:prstGeom prst="rect">
            <a:avLst/>
          </a:prstGeom>
        </p:spPr>
        <p:txBody>
          <a:bodyPr anchor="t" rtlCol="false" tIns="0" lIns="0" bIns="0" rIns="0">
            <a:spAutoFit/>
          </a:bodyPr>
          <a:lstStyle/>
          <a:p>
            <a:pPr algn="l" marL="784934" indent="-392467" lvl="1">
              <a:lnSpc>
                <a:spcPts val="4726"/>
              </a:lnSpc>
              <a:buAutoNum type="arabicPeriod" startAt="1"/>
            </a:pPr>
            <a:r>
              <a:rPr lang="en-US" sz="3635">
                <a:solidFill>
                  <a:srgbClr val="FFFFFF"/>
                </a:solidFill>
                <a:latin typeface="Fahkwang"/>
                <a:ea typeface="Fahkwang"/>
                <a:cs typeface="Fahkwang"/>
                <a:sym typeface="Fahkwang"/>
              </a:rPr>
              <a:t>Arduino:</a:t>
            </a:r>
          </a:p>
          <a:p>
            <a:pPr algn="l">
              <a:lnSpc>
                <a:spcPts val="4726"/>
              </a:lnSpc>
              <a:spcBef>
                <a:spcPct val="0"/>
              </a:spcBef>
            </a:pPr>
          </a:p>
        </p:txBody>
      </p:sp>
      <p:sp>
        <p:nvSpPr>
          <p:cNvPr name="TextBox 8" id="8"/>
          <p:cNvSpPr txBox="true"/>
          <p:nvPr/>
        </p:nvSpPr>
        <p:spPr>
          <a:xfrm rot="0">
            <a:off x="6088648" y="2965867"/>
            <a:ext cx="7566335" cy="1941195"/>
          </a:xfrm>
          <a:prstGeom prst="rect">
            <a:avLst/>
          </a:prstGeom>
        </p:spPr>
        <p:txBody>
          <a:bodyPr anchor="t" rtlCol="false" tIns="0" lIns="0" bIns="0" rIns="0">
            <a:spAutoFit/>
          </a:bodyPr>
          <a:lstStyle/>
          <a:p>
            <a:pPr algn="l">
              <a:lnSpc>
                <a:spcPts val="3120"/>
              </a:lnSpc>
              <a:spcBef>
                <a:spcPct val="0"/>
              </a:spcBef>
            </a:pPr>
            <a:r>
              <a:rPr lang="en-US" sz="2400">
                <a:solidFill>
                  <a:srgbClr val="FFFFFF"/>
                </a:solidFill>
                <a:latin typeface="Fahkwang"/>
                <a:ea typeface="Fahkwang"/>
                <a:cs typeface="Fahkwang"/>
                <a:sym typeface="Fahkwang"/>
              </a:rPr>
              <a:t>Arduino is an open-source electronics platform that allows for easy programming, sensor connectivity, device control, communication through various protocols, Internet integration for IoT projects</a:t>
            </a:r>
          </a:p>
        </p:txBody>
      </p:sp>
      <p:sp>
        <p:nvSpPr>
          <p:cNvPr name="TextBox 9" id="9"/>
          <p:cNvSpPr txBox="true"/>
          <p:nvPr/>
        </p:nvSpPr>
        <p:spPr>
          <a:xfrm rot="0">
            <a:off x="4799852" y="6041721"/>
            <a:ext cx="4844272" cy="592171"/>
          </a:xfrm>
          <a:prstGeom prst="rect">
            <a:avLst/>
          </a:prstGeom>
        </p:spPr>
        <p:txBody>
          <a:bodyPr anchor="t" rtlCol="false" tIns="0" lIns="0" bIns="0" rIns="0">
            <a:spAutoFit/>
          </a:bodyPr>
          <a:lstStyle/>
          <a:p>
            <a:pPr algn="l">
              <a:lnSpc>
                <a:spcPts val="4726"/>
              </a:lnSpc>
              <a:spcBef>
                <a:spcPct val="0"/>
              </a:spcBef>
            </a:pPr>
            <a:r>
              <a:rPr lang="en-US" sz="3635">
                <a:solidFill>
                  <a:srgbClr val="FFFFFF"/>
                </a:solidFill>
                <a:latin typeface="Fahkwang"/>
                <a:ea typeface="Fahkwang"/>
                <a:cs typeface="Fahkwang"/>
                <a:sym typeface="Fahkwang"/>
              </a:rPr>
              <a:t>2. Board Test: </a:t>
            </a:r>
          </a:p>
        </p:txBody>
      </p:sp>
      <p:sp>
        <p:nvSpPr>
          <p:cNvPr name="TextBox 10" id="10"/>
          <p:cNvSpPr txBox="true"/>
          <p:nvPr/>
        </p:nvSpPr>
        <p:spPr>
          <a:xfrm rot="0">
            <a:off x="6088648" y="6833917"/>
            <a:ext cx="7566335" cy="1941195"/>
          </a:xfrm>
          <a:prstGeom prst="rect">
            <a:avLst/>
          </a:prstGeom>
        </p:spPr>
        <p:txBody>
          <a:bodyPr anchor="t" rtlCol="false" tIns="0" lIns="0" bIns="0" rIns="0">
            <a:spAutoFit/>
          </a:bodyPr>
          <a:lstStyle/>
          <a:p>
            <a:pPr algn="l">
              <a:lnSpc>
                <a:spcPts val="3120"/>
              </a:lnSpc>
              <a:spcBef>
                <a:spcPct val="0"/>
              </a:spcBef>
            </a:pPr>
            <a:r>
              <a:rPr lang="en-US" sz="2400">
                <a:solidFill>
                  <a:srgbClr val="FFFFFF"/>
                </a:solidFill>
                <a:latin typeface="Fahkwang"/>
                <a:ea typeface="Fahkwang"/>
                <a:cs typeface="Fahkwang"/>
                <a:sym typeface="Fahkwang"/>
              </a:rPr>
              <a:t>It is a prototype circuit board that helps engineers and electronics students design and test circuit prototypes without the need for soldering components. It is convenient for experimentation and rapid circuit development.</a:t>
            </a:r>
          </a:p>
        </p:txBody>
      </p:sp>
      <p:grpSp>
        <p:nvGrpSpPr>
          <p:cNvPr name="Group 11" id="11"/>
          <p:cNvGrpSpPr/>
          <p:nvPr/>
        </p:nvGrpSpPr>
        <p:grpSpPr>
          <a:xfrm rot="0">
            <a:off x="1033463" y="6079821"/>
            <a:ext cx="3173717" cy="3173717"/>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0" t="0" r="0" b="0"/>
              </a:stretch>
            </a:blipFill>
            <a:ln cap="sq">
              <a:noFill/>
              <a:prstDash val="solid"/>
              <a:miter/>
            </a:ln>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3D7692"/>
        </a:solidFill>
      </p:bgPr>
    </p:bg>
    <p:spTree>
      <p:nvGrpSpPr>
        <p:cNvPr id="1" name=""/>
        <p:cNvGrpSpPr/>
        <p:nvPr/>
      </p:nvGrpSpPr>
      <p:grpSpPr>
        <a:xfrm>
          <a:off x="0" y="0"/>
          <a:ext cx="0" cy="0"/>
          <a:chOff x="0" y="0"/>
          <a:chExt cx="0" cy="0"/>
        </a:xfrm>
      </p:grpSpPr>
      <p:sp>
        <p:nvSpPr>
          <p:cNvPr name="AutoShape 2" id="2"/>
          <p:cNvSpPr/>
          <p:nvPr/>
        </p:nvSpPr>
        <p:spPr>
          <a:xfrm flipH="true">
            <a:off x="6088648" y="9253538"/>
            <a:ext cx="8115300" cy="0"/>
          </a:xfrm>
          <a:prstGeom prst="line">
            <a:avLst/>
          </a:prstGeom>
          <a:ln cap="rnd" w="9525">
            <a:solidFill>
              <a:srgbClr val="FFFFFF"/>
            </a:solidFill>
            <a:prstDash val="solid"/>
            <a:headEnd type="none" len="sm" w="sm"/>
            <a:tailEnd type="none" len="sm" w="sm"/>
          </a:ln>
        </p:spPr>
      </p:sp>
      <p:sp>
        <p:nvSpPr>
          <p:cNvPr name="AutoShape 3" id="3"/>
          <p:cNvSpPr/>
          <p:nvPr/>
        </p:nvSpPr>
        <p:spPr>
          <a:xfrm flipH="true">
            <a:off x="6088648" y="5133975"/>
            <a:ext cx="8115300" cy="0"/>
          </a:xfrm>
          <a:prstGeom prst="line">
            <a:avLst/>
          </a:prstGeom>
          <a:ln cap="rnd" w="9525">
            <a:solidFill>
              <a:srgbClr val="FFFFFF"/>
            </a:solidFill>
            <a:prstDash val="solid"/>
            <a:headEnd type="none" len="sm" w="sm"/>
            <a:tailEnd type="none" len="sm" w="sm"/>
          </a:ln>
        </p:spPr>
      </p:sp>
      <p:sp>
        <p:nvSpPr>
          <p:cNvPr name="TextBox 4" id="4"/>
          <p:cNvSpPr txBox="true"/>
          <p:nvPr/>
        </p:nvSpPr>
        <p:spPr>
          <a:xfrm rot="0">
            <a:off x="1028700" y="400050"/>
            <a:ext cx="13992023" cy="1238250"/>
          </a:xfrm>
          <a:prstGeom prst="rect">
            <a:avLst/>
          </a:prstGeom>
        </p:spPr>
        <p:txBody>
          <a:bodyPr anchor="t" rtlCol="false" tIns="0" lIns="0" bIns="0" rIns="0">
            <a:spAutoFit/>
          </a:bodyPr>
          <a:lstStyle/>
          <a:p>
            <a:pPr algn="l">
              <a:lnSpc>
                <a:spcPts val="9600"/>
              </a:lnSpc>
            </a:pPr>
            <a:r>
              <a:rPr lang="en-US" b="true" sz="8000">
                <a:solidFill>
                  <a:srgbClr val="FFFFFF"/>
                </a:solidFill>
                <a:latin typeface="Linux Biolinum Bold"/>
                <a:ea typeface="Linux Biolinum Bold"/>
                <a:cs typeface="Linux Biolinum Bold"/>
                <a:sym typeface="Linux Biolinum Bold"/>
              </a:rPr>
              <a:t>THE FUNCTION OF DEVICES</a:t>
            </a:r>
          </a:p>
        </p:txBody>
      </p:sp>
      <p:sp>
        <p:nvSpPr>
          <p:cNvPr name="Freeform 5" id="5"/>
          <p:cNvSpPr/>
          <p:nvPr/>
        </p:nvSpPr>
        <p:spPr>
          <a:xfrm flipH="false" flipV="false" rot="-2571200">
            <a:off x="7032179" y="-100162"/>
            <a:ext cx="14343539" cy="13070550"/>
          </a:xfrm>
          <a:custGeom>
            <a:avLst/>
            <a:gdLst/>
            <a:ahLst/>
            <a:cxnLst/>
            <a:rect r="r" b="b" t="t" l="l"/>
            <a:pathLst>
              <a:path h="13070550" w="14343539">
                <a:moveTo>
                  <a:pt x="0" y="0"/>
                </a:moveTo>
                <a:lnTo>
                  <a:pt x="14343538" y="0"/>
                </a:lnTo>
                <a:lnTo>
                  <a:pt x="14343538" y="13070550"/>
                </a:lnTo>
                <a:lnTo>
                  <a:pt x="0" y="13070550"/>
                </a:lnTo>
                <a:lnTo>
                  <a:pt x="0" y="0"/>
                </a:lnTo>
                <a:close/>
              </a:path>
            </a:pathLst>
          </a:custGeom>
          <a:blipFill>
            <a:blip r:embed="rId2"/>
            <a:stretch>
              <a:fillRect l="0" t="0" r="0" b="0"/>
            </a:stretch>
          </a:blipFill>
        </p:spPr>
      </p:sp>
      <p:grpSp>
        <p:nvGrpSpPr>
          <p:cNvPr name="Group 6" id="6"/>
          <p:cNvGrpSpPr/>
          <p:nvPr/>
        </p:nvGrpSpPr>
        <p:grpSpPr>
          <a:xfrm rot="0">
            <a:off x="1033463" y="6079821"/>
            <a:ext cx="3173717" cy="3173717"/>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stretch>
                <a:fillRect l="0" t="0" r="0" b="0"/>
              </a:stretch>
            </a:blipFill>
          </p:spPr>
        </p:sp>
      </p:grpSp>
      <p:grpSp>
        <p:nvGrpSpPr>
          <p:cNvPr name="Group 8" id="8"/>
          <p:cNvGrpSpPr/>
          <p:nvPr/>
        </p:nvGrpSpPr>
        <p:grpSpPr>
          <a:xfrm rot="0">
            <a:off x="1033463" y="1969783"/>
            <a:ext cx="3173717" cy="3173717"/>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4"/>
              <a:stretch>
                <a:fillRect l="0" t="0" r="0" b="0"/>
              </a:stretch>
            </a:blipFill>
          </p:spPr>
        </p:sp>
      </p:grpSp>
      <p:sp>
        <p:nvSpPr>
          <p:cNvPr name="TextBox 10" id="10"/>
          <p:cNvSpPr txBox="true"/>
          <p:nvPr/>
        </p:nvSpPr>
        <p:spPr>
          <a:xfrm rot="0">
            <a:off x="4799852" y="2220509"/>
            <a:ext cx="5211176" cy="592002"/>
          </a:xfrm>
          <a:prstGeom prst="rect">
            <a:avLst/>
          </a:prstGeom>
        </p:spPr>
        <p:txBody>
          <a:bodyPr anchor="t" rtlCol="false" tIns="0" lIns="0" bIns="0" rIns="0">
            <a:spAutoFit/>
          </a:bodyPr>
          <a:lstStyle/>
          <a:p>
            <a:pPr algn="just">
              <a:lnSpc>
                <a:spcPts val="4726"/>
              </a:lnSpc>
              <a:spcBef>
                <a:spcPct val="0"/>
              </a:spcBef>
            </a:pPr>
            <a:r>
              <a:rPr lang="en-US" sz="3635">
                <a:solidFill>
                  <a:srgbClr val="FFFFFF"/>
                </a:solidFill>
                <a:latin typeface="Fahkwang"/>
                <a:ea typeface="Fahkwang"/>
                <a:cs typeface="Fahkwang"/>
                <a:sym typeface="Fahkwang"/>
              </a:rPr>
              <a:t>3. Sound Sensor:</a:t>
            </a:r>
          </a:p>
        </p:txBody>
      </p:sp>
      <p:sp>
        <p:nvSpPr>
          <p:cNvPr name="TextBox 11" id="11"/>
          <p:cNvSpPr txBox="true"/>
          <p:nvPr/>
        </p:nvSpPr>
        <p:spPr>
          <a:xfrm rot="0">
            <a:off x="6088648" y="2965867"/>
            <a:ext cx="7566335" cy="2331720"/>
          </a:xfrm>
          <a:prstGeom prst="rect">
            <a:avLst/>
          </a:prstGeom>
        </p:spPr>
        <p:txBody>
          <a:bodyPr anchor="t" rtlCol="false" tIns="0" lIns="0" bIns="0" rIns="0">
            <a:spAutoFit/>
          </a:bodyPr>
          <a:lstStyle/>
          <a:p>
            <a:pPr algn="l">
              <a:lnSpc>
                <a:spcPts val="3120"/>
              </a:lnSpc>
            </a:pPr>
            <a:r>
              <a:rPr lang="en-US" sz="2400">
                <a:solidFill>
                  <a:srgbClr val="FFFFFF"/>
                </a:solidFill>
                <a:latin typeface="Fahkwang"/>
                <a:ea typeface="Fahkwang"/>
                <a:cs typeface="Fahkwang"/>
                <a:sym typeface="Fahkwang"/>
              </a:rPr>
              <a:t>The sound sensor detects and measures sound intensity, converting it into an electrical signal. It can send an output signal when the sound exceeds a certain threshold.</a:t>
            </a:r>
          </a:p>
          <a:p>
            <a:pPr algn="l">
              <a:lnSpc>
                <a:spcPts val="3120"/>
              </a:lnSpc>
            </a:pPr>
          </a:p>
          <a:p>
            <a:pPr algn="l">
              <a:lnSpc>
                <a:spcPts val="3120"/>
              </a:lnSpc>
              <a:spcBef>
                <a:spcPct val="0"/>
              </a:spcBef>
            </a:pPr>
          </a:p>
        </p:txBody>
      </p:sp>
      <p:sp>
        <p:nvSpPr>
          <p:cNvPr name="TextBox 12" id="12"/>
          <p:cNvSpPr txBox="true"/>
          <p:nvPr/>
        </p:nvSpPr>
        <p:spPr>
          <a:xfrm rot="0">
            <a:off x="4799852" y="6041721"/>
            <a:ext cx="4844272" cy="592171"/>
          </a:xfrm>
          <a:prstGeom prst="rect">
            <a:avLst/>
          </a:prstGeom>
        </p:spPr>
        <p:txBody>
          <a:bodyPr anchor="t" rtlCol="false" tIns="0" lIns="0" bIns="0" rIns="0">
            <a:spAutoFit/>
          </a:bodyPr>
          <a:lstStyle/>
          <a:p>
            <a:pPr algn="l">
              <a:lnSpc>
                <a:spcPts val="4726"/>
              </a:lnSpc>
              <a:spcBef>
                <a:spcPct val="0"/>
              </a:spcBef>
            </a:pPr>
            <a:r>
              <a:rPr lang="en-US" sz="3635">
                <a:solidFill>
                  <a:srgbClr val="FFFFFF"/>
                </a:solidFill>
                <a:latin typeface="Fahkwang"/>
                <a:ea typeface="Fahkwang"/>
                <a:cs typeface="Fahkwang"/>
                <a:sym typeface="Fahkwang"/>
              </a:rPr>
              <a:t>4.Bluetooth H05:</a:t>
            </a:r>
          </a:p>
        </p:txBody>
      </p:sp>
      <p:sp>
        <p:nvSpPr>
          <p:cNvPr name="TextBox 13" id="13"/>
          <p:cNvSpPr txBox="true"/>
          <p:nvPr/>
        </p:nvSpPr>
        <p:spPr>
          <a:xfrm rot="0">
            <a:off x="6088648" y="6792100"/>
            <a:ext cx="7566335" cy="1550670"/>
          </a:xfrm>
          <a:prstGeom prst="rect">
            <a:avLst/>
          </a:prstGeom>
        </p:spPr>
        <p:txBody>
          <a:bodyPr anchor="t" rtlCol="false" tIns="0" lIns="0" bIns="0" rIns="0">
            <a:spAutoFit/>
          </a:bodyPr>
          <a:lstStyle/>
          <a:p>
            <a:pPr algn="l">
              <a:lnSpc>
                <a:spcPts val="3120"/>
              </a:lnSpc>
              <a:spcBef>
                <a:spcPct val="0"/>
              </a:spcBef>
            </a:pPr>
            <a:r>
              <a:rPr lang="en-US" sz="2400">
                <a:solidFill>
                  <a:srgbClr val="FFFFFF"/>
                </a:solidFill>
                <a:latin typeface="Fahkwang"/>
                <a:ea typeface="Fahkwang"/>
                <a:cs typeface="Fahkwang"/>
                <a:sym typeface="Fahkwang"/>
              </a:rPr>
              <a:t>HC-05 is a Bluetooth module that utilizes the Serial Communication (UART) protocol to exchange data between devices, supporting both master and slave modes.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DAGhaSj0enY</dc:identifier>
  <dcterms:modified xsi:type="dcterms:W3CDTF">2011-08-01T06:04:30Z</dcterms:modified>
  <cp:revision>1</cp:revision>
  <dc:title>Xanh dương Hình dạng Hữu cơ Hội thảo Năng lực Lãnh đạo Hội thảo Trực tuyến Bản thuyết trình Keynote</dc:title>
</cp:coreProperties>
</file>